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1338" r:id="rId5"/>
    <p:sldId id="256" r:id="rId6"/>
    <p:sldId id="1366" r:id="rId7"/>
    <p:sldId id="1377" r:id="rId8"/>
    <p:sldId id="1376" r:id="rId9"/>
    <p:sldId id="1378" r:id="rId10"/>
    <p:sldId id="1367" r:id="rId11"/>
    <p:sldId id="1337" r:id="rId12"/>
    <p:sldId id="1361" r:id="rId13"/>
    <p:sldId id="1346" r:id="rId14"/>
    <p:sldId id="1369" r:id="rId15"/>
    <p:sldId id="1348" r:id="rId16"/>
    <p:sldId id="1339" r:id="rId17"/>
    <p:sldId id="1336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A827D-5CF2-4C0D-AEF3-29B270E9C1D5}" v="831" dt="2022-03-07T12:38:14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720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Felipe Colorado Álzate" userId="93ad34d8-9388-466b-8da3-acec0cb61d03" providerId="ADAL" clId="{85A65345-F111-4E86-B1B3-1A03B8B39172}"/>
    <pc:docChg chg="modMainMaster">
      <pc:chgData name="Andres Felipe Colorado Álzate" userId="93ad34d8-9388-466b-8da3-acec0cb61d03" providerId="ADAL" clId="{85A65345-F111-4E86-B1B3-1A03B8B39172}" dt="2022-03-07T20:11:18.567" v="5" actId="20577"/>
      <pc:docMkLst>
        <pc:docMk/>
      </pc:docMkLst>
      <pc:sldMasterChg chg="modSldLayout">
        <pc:chgData name="Andres Felipe Colorado Álzate" userId="93ad34d8-9388-466b-8da3-acec0cb61d03" providerId="ADAL" clId="{85A65345-F111-4E86-B1B3-1A03B8B39172}" dt="2022-03-07T20:11:18.567" v="5" actId="20577"/>
        <pc:sldMasterMkLst>
          <pc:docMk/>
          <pc:sldMasterMk cId="3979997474" sldId="2147483648"/>
        </pc:sldMasterMkLst>
        <pc:sldLayoutChg chg="modSp">
          <pc:chgData name="Andres Felipe Colorado Álzate" userId="93ad34d8-9388-466b-8da3-acec0cb61d03" providerId="ADAL" clId="{85A65345-F111-4E86-B1B3-1A03B8B39172}" dt="2022-03-07T20:11:06.466" v="3" actId="2711"/>
          <pc:sldLayoutMkLst>
            <pc:docMk/>
            <pc:sldMasterMk cId="3979997474" sldId="2147483648"/>
            <pc:sldLayoutMk cId="1690728939" sldId="2147483663"/>
          </pc:sldLayoutMkLst>
          <pc:spChg chg="mod">
            <ac:chgData name="Andres Felipe Colorado Álzate" userId="93ad34d8-9388-466b-8da3-acec0cb61d03" providerId="ADAL" clId="{85A65345-F111-4E86-B1B3-1A03B8B39172}" dt="2022-03-07T20:10:39.161" v="0" actId="20577"/>
            <ac:spMkLst>
              <pc:docMk/>
              <pc:sldMasterMk cId="3979997474" sldId="2147483648"/>
              <pc:sldLayoutMk cId="1690728939" sldId="2147483663"/>
              <ac:spMk id="3" creationId="{ED285E39-F5FD-4CAB-B42E-F57CEDAEFE3D}"/>
            </ac:spMkLst>
          </pc:spChg>
          <pc:spChg chg="mod">
            <ac:chgData name="Andres Felipe Colorado Álzate" userId="93ad34d8-9388-466b-8da3-acec0cb61d03" providerId="ADAL" clId="{85A65345-F111-4E86-B1B3-1A03B8B39172}" dt="2022-03-07T20:11:06.466" v="3" actId="2711"/>
            <ac:spMkLst>
              <pc:docMk/>
              <pc:sldMasterMk cId="3979997474" sldId="2147483648"/>
              <pc:sldLayoutMk cId="1690728939" sldId="2147483663"/>
              <ac:spMk id="14" creationId="{10B293A7-6409-4A40-A8BC-4AE6BB468A4B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1:18.567" v="5" actId="20577"/>
          <pc:sldLayoutMkLst>
            <pc:docMk/>
            <pc:sldMasterMk cId="3979997474" sldId="2147483648"/>
            <pc:sldLayoutMk cId="3971607831" sldId="2147483669"/>
          </pc:sldLayoutMkLst>
          <pc:spChg chg="mod">
            <ac:chgData name="Andres Felipe Colorado Álzate" userId="93ad34d8-9388-466b-8da3-acec0cb61d03" providerId="ADAL" clId="{85A65345-F111-4E86-B1B3-1A03B8B39172}" dt="2022-03-07T20:11:18.567" v="5" actId="20577"/>
            <ac:spMkLst>
              <pc:docMk/>
              <pc:sldMasterMk cId="3979997474" sldId="2147483648"/>
              <pc:sldLayoutMk cId="3971607831" sldId="2147483669"/>
              <ac:spMk id="4" creationId="{8C6E9566-6E5C-45D7-A3A1-BC9064379A9E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0:48.375" v="1" actId="20577"/>
          <pc:sldLayoutMkLst>
            <pc:docMk/>
            <pc:sldMasterMk cId="3979997474" sldId="2147483648"/>
            <pc:sldLayoutMk cId="2136661589" sldId="2147483682"/>
          </pc:sldLayoutMkLst>
          <pc:spChg chg="mod">
            <ac:chgData name="Andres Felipe Colorado Álzate" userId="93ad34d8-9388-466b-8da3-acec0cb61d03" providerId="ADAL" clId="{85A65345-F111-4E86-B1B3-1A03B8B39172}" dt="2022-03-07T20:10:48.375" v="1" actId="20577"/>
            <ac:spMkLst>
              <pc:docMk/>
              <pc:sldMasterMk cId="3979997474" sldId="2147483648"/>
              <pc:sldLayoutMk cId="2136661589" sldId="2147483682"/>
              <ac:spMk id="9" creationId="{2EDC3223-9DD6-43DA-B043-392BDC63E49D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0:55.623" v="2" actId="20577"/>
          <pc:sldLayoutMkLst>
            <pc:docMk/>
            <pc:sldMasterMk cId="3979997474" sldId="2147483648"/>
            <pc:sldLayoutMk cId="1550829308" sldId="2147483689"/>
          </pc:sldLayoutMkLst>
          <pc:spChg chg="mod">
            <ac:chgData name="Andres Felipe Colorado Álzate" userId="93ad34d8-9388-466b-8da3-acec0cb61d03" providerId="ADAL" clId="{85A65345-F111-4E86-B1B3-1A03B8B39172}" dt="2022-03-07T20:10:55.623" v="2" actId="20577"/>
            <ac:spMkLst>
              <pc:docMk/>
              <pc:sldMasterMk cId="3979997474" sldId="2147483648"/>
              <pc:sldLayoutMk cId="1550829308" sldId="2147483689"/>
              <ac:spMk id="9" creationId="{2EDC3223-9DD6-43DA-B043-392BDC63E49D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1:14.006" v="4" actId="20577"/>
          <pc:sldLayoutMkLst>
            <pc:docMk/>
            <pc:sldMasterMk cId="3979997474" sldId="2147483648"/>
            <pc:sldLayoutMk cId="4268522545" sldId="2147483690"/>
          </pc:sldLayoutMkLst>
          <pc:spChg chg="mod">
            <ac:chgData name="Andres Felipe Colorado Álzate" userId="93ad34d8-9388-466b-8da3-acec0cb61d03" providerId="ADAL" clId="{85A65345-F111-4E86-B1B3-1A03B8B39172}" dt="2022-03-07T20:11:14.006" v="4" actId="20577"/>
            <ac:spMkLst>
              <pc:docMk/>
              <pc:sldMasterMk cId="3979997474" sldId="2147483648"/>
              <pc:sldLayoutMk cId="4268522545" sldId="2147483690"/>
              <ac:spMk id="9" creationId="{2EDC3223-9DD6-43DA-B043-392BDC63E49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0F8DD-1CED-4EFD-B069-4F122EA54F7C}" type="datetimeFigureOut">
              <a:rPr lang="es-CO" smtClean="0"/>
              <a:t>2/06/2022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B2FF-C049-4131-AC58-560737A649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901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svg"/><Relationship Id="rId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="" xmlns:a16="http://schemas.microsoft.com/office/drawing/2014/main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0879" y="5024781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7473" y="2326452"/>
            <a:ext cx="4718050" cy="1492250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 MAYÚSCULA NEGRITA </a:t>
            </a:r>
            <a:endParaRPr lang="es-CO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="" xmlns:a16="http://schemas.microsoft.com/office/drawing/2014/main" id="{10B293A7-6409-4A40-A8BC-4AE6BB468A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0500" y="4295775"/>
            <a:ext cx="4432300" cy="450850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Complemento Arial 25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="" xmlns:a16="http://schemas.microsoft.com/office/drawing/2014/main" id="{F2CCDB67-16D6-42EE-9F05-5F06A8C8B0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747" y="1143407"/>
            <a:ext cx="5024781" cy="50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874" y="1700665"/>
            <a:ext cx="686983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3874" y="2600776"/>
            <a:ext cx="6869839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7" name="Imagen 6" descr="Mano sosteniendo un celular en la mano&#10;&#10;Descripción generada automáticamente">
            <a:extLst>
              <a:ext uri="{FF2B5EF4-FFF2-40B4-BE49-F238E27FC236}">
                <a16:creationId xmlns="" xmlns:a16="http://schemas.microsoft.com/office/drawing/2014/main" id="{37F07655-CE98-4F3B-80E7-0485DEAF48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973"/>
            <a:ext cx="4357093" cy="538602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9E072DB1-016E-433A-A446-9DC941FC4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A9ECF650-0EAD-4E5C-BD9E-1ADDDC1B8A36}"/>
              </a:ext>
            </a:extLst>
          </p:cNvPr>
          <p:cNvSpPr txBox="1"/>
          <p:nvPr userDrawn="1"/>
        </p:nvSpPr>
        <p:spPr>
          <a:xfrm>
            <a:off x="10317576" y="30926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CONFIANZA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1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persona con una guitarra en las manos&#10;&#10;Descripción generada automáticamente con confianza baja">
            <a:extLst>
              <a:ext uri="{FF2B5EF4-FFF2-40B4-BE49-F238E27FC236}">
                <a16:creationId xmlns="" xmlns:a16="http://schemas.microsoft.com/office/drawing/2014/main" id="{4BB782F2-2D75-427F-ACBB-9130EAF4E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79" y="1924617"/>
            <a:ext cx="6979621" cy="3650342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7958" y="2082801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7958" y="2982912"/>
            <a:ext cx="7706405" cy="827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67CC6B2B-2407-4FE8-83DC-C3A1EF624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25" y="6089272"/>
            <a:ext cx="1012333" cy="1073073"/>
          </a:xfrm>
          <a:prstGeom prst="rect">
            <a:avLst/>
          </a:prstGeom>
        </p:spPr>
      </p:pic>
      <p:sp>
        <p:nvSpPr>
          <p:cNvPr id="11" name="Marcador de texto 7">
            <a:extLst>
              <a:ext uri="{FF2B5EF4-FFF2-40B4-BE49-F238E27FC236}">
                <a16:creationId xmlns="" xmlns:a16="http://schemas.microsoft.com/office/drawing/2014/main" id="{C8EEA702-D73A-4411-B7F3-E1544E4283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7957" y="4129992"/>
            <a:ext cx="2215471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="" xmlns:a16="http://schemas.microsoft.com/office/drawing/2014/main" id="{45F7005D-BBDD-45C2-9415-62360495D1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957" y="4979192"/>
            <a:ext cx="2215471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="" xmlns:a16="http://schemas.microsoft.com/office/drawing/2014/main" id="{3B5432E3-AFDC-48F7-BA1C-0554ECAE9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4686" y="4144506"/>
            <a:ext cx="2220686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="" xmlns:a16="http://schemas.microsoft.com/office/drawing/2014/main" id="{2FA86C53-F4C1-4656-8E5A-49CDA36E96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4686" y="4979192"/>
            <a:ext cx="2220686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="" xmlns:a16="http://schemas.microsoft.com/office/drawing/2014/main" id="{294AC91E-6489-4D56-A4E9-3A986143A4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6629" y="4144506"/>
            <a:ext cx="2747733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="" xmlns:a16="http://schemas.microsoft.com/office/drawing/2014/main" id="{4579959B-680C-42AA-8B2C-FA94F20964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6629" y="4979192"/>
            <a:ext cx="2747733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</p:spTree>
    <p:extLst>
      <p:ext uri="{BB962C8B-B14F-4D97-AF65-F5344CB8AC3E}">
        <p14:creationId xmlns:p14="http://schemas.microsoft.com/office/powerpoint/2010/main" val="3831023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omputadora, refrigerador, hombre, parado&#10;&#10;Descripción generada automáticamente">
            <a:extLst>
              <a:ext uri="{FF2B5EF4-FFF2-40B4-BE49-F238E27FC236}">
                <a16:creationId xmlns="" xmlns:a16="http://schemas.microsoft.com/office/drawing/2014/main" id="{568B5CA8-AA86-4975-BA4A-9DCA5C293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086" y="-327547"/>
            <a:ext cx="12887074" cy="7629099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27921" y="1845808"/>
            <a:ext cx="6596538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27920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="" xmlns:a16="http://schemas.microsoft.com/office/drawing/2014/main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27920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="" xmlns:a16="http://schemas.microsoft.com/office/drawing/2014/main" id="{8920BB62-6DBB-4CB3-A2EC-DF1402B32E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9406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="" xmlns:a16="http://schemas.microsoft.com/office/drawing/2014/main" id="{CCD41667-4FAD-4D7D-9B28-68507471CF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9406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="" xmlns:a16="http://schemas.microsoft.com/office/drawing/2014/main" id="{57E401CB-2EDA-4D0D-94C9-248853F5BD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70892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="" xmlns:a16="http://schemas.microsoft.com/office/drawing/2014/main" id="{0B23C3D2-0C5D-4151-86D3-471580A3A9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70892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</p:spTree>
    <p:extLst>
      <p:ext uri="{BB962C8B-B14F-4D97-AF65-F5344CB8AC3E}">
        <p14:creationId xmlns:p14="http://schemas.microsoft.com/office/powerpoint/2010/main" val="1371253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657" y="1460268"/>
            <a:ext cx="10029579" cy="580690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5657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="" xmlns:a16="http://schemas.microsoft.com/office/drawing/2014/main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75657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="" xmlns:a16="http://schemas.microsoft.com/office/drawing/2014/main" id="{7EC8F8FF-C656-4061-9BD7-2EB6923DD0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15646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="" xmlns:a16="http://schemas.microsoft.com/office/drawing/2014/main" id="{E1A7838F-D390-4F74-B74A-6F56C10BD8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15646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="" xmlns:a16="http://schemas.microsoft.com/office/drawing/2014/main" id="{BE96ED99-2FA9-4145-BFED-BFA84F015C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55635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="" xmlns:a16="http://schemas.microsoft.com/office/drawing/2014/main" id="{B37AC8E2-DFE4-415C-9ECC-D806594FBF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55635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449BEFCB-1B51-4940-BDD3-911F0BB262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5624" y="2557884"/>
            <a:ext cx="125762" cy="38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6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463A28CB-6480-4E00-8060-EB811C481F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="" xmlns:a16="http://schemas.microsoft.com/office/drawing/2014/main" id="{32EC1466-73B7-49B2-8E90-EF7F7B4153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3153" y="3944509"/>
            <a:ext cx="6323013" cy="5540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Arial "/>
              </a:defRPr>
            </a:lvl2pPr>
            <a:lvl3pPr>
              <a:defRPr sz="1800">
                <a:solidFill>
                  <a:schemeClr val="bg1"/>
                </a:solidFill>
                <a:latin typeface="Arial "/>
              </a:defRPr>
            </a:lvl3pPr>
            <a:lvl4pPr>
              <a:defRPr sz="1800">
                <a:solidFill>
                  <a:schemeClr val="bg1"/>
                </a:solidFill>
                <a:latin typeface="Arial "/>
              </a:defRPr>
            </a:lvl4pPr>
            <a:lvl5pPr>
              <a:defRPr sz="18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ROBOTO 18</a:t>
            </a:r>
            <a:endParaRPr lang="es-CO" dirty="0"/>
          </a:p>
        </p:txBody>
      </p:sp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6727" y="3102089"/>
            <a:ext cx="6296345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pic>
        <p:nvPicPr>
          <p:cNvPr id="5" name="Gráfico 4">
            <a:extLst>
              <a:ext uri="{FF2B5EF4-FFF2-40B4-BE49-F238E27FC236}">
                <a16:creationId xmlns="" xmlns:a16="http://schemas.microsoft.com/office/drawing/2014/main" id="{4B0E8DAD-E953-484C-AD1F-CFB0B1D1DB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41" y="659179"/>
            <a:ext cx="2571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0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D6CE1CD4-BC03-487B-AF52-0C446665EE89}"/>
              </a:ext>
            </a:extLst>
          </p:cNvPr>
          <p:cNvSpPr/>
          <p:nvPr userDrawn="1"/>
        </p:nvSpPr>
        <p:spPr>
          <a:xfrm flipH="1">
            <a:off x="-1" y="0"/>
            <a:ext cx="48345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3827" y="1352563"/>
            <a:ext cx="544702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3827" y="2252674"/>
            <a:ext cx="5447029" cy="4148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E1F28FC-CF55-4C88-8810-93525E0C65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113" y="4978400"/>
            <a:ext cx="3192462" cy="14224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complementarios ARIAL 12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sit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, </a:t>
            </a:r>
            <a:r>
              <a:rPr lang="es-CO" dirty="0" err="1"/>
              <a:t>consectetuer</a:t>
            </a:r>
            <a:r>
              <a:rPr lang="es-CO" dirty="0"/>
              <a:t> </a:t>
            </a:r>
            <a:r>
              <a:rPr lang="es-CO" dirty="0" err="1"/>
              <a:t>adipiscing</a:t>
            </a:r>
            <a:r>
              <a:rPr lang="es-CO" dirty="0"/>
              <a:t> </a:t>
            </a:r>
            <a:r>
              <a:rPr lang="es-CO" dirty="0" err="1"/>
              <a:t>elit</a:t>
            </a:r>
            <a:r>
              <a:rPr lang="es-CO" dirty="0"/>
              <a:t>, sed </a:t>
            </a:r>
            <a:r>
              <a:rPr lang="es-CO" dirty="0" err="1"/>
              <a:t>diam</a:t>
            </a:r>
            <a:r>
              <a:rPr lang="es-CO" dirty="0"/>
              <a:t> </a:t>
            </a:r>
            <a:r>
              <a:rPr lang="es-CO" dirty="0" err="1"/>
              <a:t>nonummy</a:t>
            </a:r>
            <a:r>
              <a:rPr lang="es-CO" dirty="0"/>
              <a:t> </a:t>
            </a:r>
            <a:r>
              <a:rPr lang="es-CO" dirty="0" err="1"/>
              <a:t>nibh</a:t>
            </a:r>
            <a:r>
              <a:rPr lang="es-CO" dirty="0"/>
              <a:t> </a:t>
            </a:r>
            <a:r>
              <a:rPr lang="es-CO" dirty="0" err="1"/>
              <a:t>euismod</a:t>
            </a:r>
            <a:r>
              <a:rPr lang="es-CO" dirty="0"/>
              <a:t> </a:t>
            </a:r>
            <a:r>
              <a:rPr lang="es-CO" dirty="0" err="1"/>
              <a:t>tincidunt</a:t>
            </a:r>
            <a:r>
              <a:rPr lang="es-CO" dirty="0"/>
              <a:t> ut </a:t>
            </a:r>
            <a:r>
              <a:rPr lang="es-CO" dirty="0" err="1"/>
              <a:t>laoreet</a:t>
            </a:r>
            <a:r>
              <a:rPr lang="es-CO" dirty="0"/>
              <a:t> </a:t>
            </a:r>
            <a:r>
              <a:rPr lang="es-CO" dirty="0" err="1"/>
              <a:t>dolore</a:t>
            </a:r>
            <a:r>
              <a:rPr lang="es-CO" dirty="0"/>
              <a:t> magna </a:t>
            </a:r>
            <a:r>
              <a:rPr lang="es-CO" dirty="0" err="1"/>
              <a:t>aliquam</a:t>
            </a:r>
            <a:r>
              <a:rPr lang="es-CO" dirty="0"/>
              <a:t> </a:t>
            </a:r>
            <a:r>
              <a:rPr lang="es-CO" dirty="0" err="1"/>
              <a:t>erat</a:t>
            </a:r>
            <a:r>
              <a:rPr lang="es-CO" dirty="0"/>
              <a:t> </a:t>
            </a:r>
            <a:r>
              <a:rPr lang="es-CO" dirty="0" err="1"/>
              <a:t>volutpat</a:t>
            </a:r>
            <a:r>
              <a:rPr lang="es-CO" dirty="0"/>
              <a:t>. Ut </a:t>
            </a:r>
            <a:r>
              <a:rPr lang="es-CO" dirty="0" err="1"/>
              <a:t>wisi</a:t>
            </a:r>
            <a:r>
              <a:rPr lang="es-CO" dirty="0"/>
              <a:t> </a:t>
            </a:r>
            <a:r>
              <a:rPr lang="es-CO" dirty="0" err="1"/>
              <a:t>enim</a:t>
            </a:r>
            <a:r>
              <a:rPr lang="es-CO" dirty="0"/>
              <a:t> ad </a:t>
            </a:r>
            <a:r>
              <a:rPr lang="es-CO" dirty="0" err="1"/>
              <a:t>minim</a:t>
            </a:r>
            <a:r>
              <a:rPr lang="es-CO" dirty="0"/>
              <a:t> </a:t>
            </a:r>
            <a:r>
              <a:rPr lang="es-CO" dirty="0" err="1"/>
              <a:t>veniam</a:t>
            </a:r>
            <a:r>
              <a:rPr lang="es-CO" dirty="0"/>
              <a:t>, quis </a:t>
            </a:r>
            <a:r>
              <a:rPr lang="es-CO" dirty="0" err="1"/>
              <a:t>nostrud</a:t>
            </a:r>
            <a:r>
              <a:rPr lang="es-CO" dirty="0"/>
              <a:t> </a:t>
            </a:r>
            <a:r>
              <a:rPr lang="es-CO" dirty="0" err="1"/>
              <a:t>exerci</a:t>
            </a:r>
            <a:r>
              <a:rPr lang="es-CO" dirty="0"/>
              <a:t> </a:t>
            </a:r>
            <a:r>
              <a:rPr lang="es-CO" dirty="0" err="1"/>
              <a:t>tation</a:t>
            </a:r>
            <a:endParaRPr lang="es-CO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="" xmlns:a16="http://schemas.microsoft.com/office/drawing/2014/main" id="{62C01CA6-D19D-47E0-9AC1-A20C1BC586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4231" y="2002291"/>
            <a:ext cx="2308225" cy="2497138"/>
          </a:xfrm>
        </p:spPr>
        <p:txBody>
          <a:bodyPr>
            <a:normAutofit/>
          </a:bodyPr>
          <a:lstStyle>
            <a:lvl1pPr marL="0" indent="0">
              <a:buNone/>
              <a:defRPr sz="2200" i="1">
                <a:solidFill>
                  <a:schemeClr val="bg1"/>
                </a:solidFill>
                <a:latin typeface="Arial 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Insertar imagen, gráfico o ícono de respaldo en color blanco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16186D13-A8C3-4921-83B3-F950F3C64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228" y="2551592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9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871448E3-35FA-4A3F-A8A6-BC14FFEF6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1649" y="1700665"/>
            <a:ext cx="5449207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1649" y="2600776"/>
            <a:ext cx="5449207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3" name="Imagen 2" descr="Imagen que contiene persona, interior, hombre, frente&#10;&#10;Descripción generada automáticamente">
            <a:extLst>
              <a:ext uri="{FF2B5EF4-FFF2-40B4-BE49-F238E27FC236}">
                <a16:creationId xmlns="" xmlns:a16="http://schemas.microsoft.com/office/drawing/2014/main" id="{CAB95235-0DE3-41CB-AEA8-EE486F51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r="24259"/>
          <a:stretch/>
        </p:blipFill>
        <p:spPr>
          <a:xfrm>
            <a:off x="0" y="0"/>
            <a:ext cx="493395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="" xmlns:a16="http://schemas.microsoft.com/office/drawing/2014/main" id="{AF15AB31-4571-4559-8D4B-97303371E4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C09F9210-E78C-499B-9AF7-1669E8E0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3F30AB48-D0E0-4F3B-A5EA-DBDFCFE52F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995" y="1561524"/>
            <a:ext cx="3309938" cy="174842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complementarios ARIAL 12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B4A6B839-8DE6-48CA-9EB4-DEB024E97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2540" y="4483894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5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mujer con el cabello largo&#10;&#10;Descripción generada automáticamente con confianza media">
            <a:extLst>
              <a:ext uri="{FF2B5EF4-FFF2-40B4-BE49-F238E27FC236}">
                <a16:creationId xmlns="" xmlns:a16="http://schemas.microsoft.com/office/drawing/2014/main" id="{3655B73B-6592-4342-A06D-E104C80A0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33" y="0"/>
            <a:ext cx="10266467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DFEFD8D7-C4C9-490F-B779-5DA2AD2B90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635" y="4564176"/>
            <a:ext cx="1459252" cy="14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3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B079226-D84F-4CAB-BB52-A84D0A92F859}"/>
              </a:ext>
            </a:extLst>
          </p:cNvPr>
          <p:cNvSpPr/>
          <p:nvPr userDrawn="1"/>
        </p:nvSpPr>
        <p:spPr>
          <a:xfrm flipH="1">
            <a:off x="1" y="0"/>
            <a:ext cx="750793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482142"/>
            <a:ext cx="56181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549E5773-E8C0-4847-BDDA-666216B32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208938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46A3D791-A9E8-49C8-87BE-B135D2008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574831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3C2A868F-0CB4-4391-8949-4EE92AFFAD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8631" y="2921086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3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="" xmlns:a16="http://schemas.microsoft.com/office/drawing/2014/main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pic>
        <p:nvPicPr>
          <p:cNvPr id="10" name="Imagen 9" descr="En blanco y negro&#10;&#10;Descripción generada automáticamente con confianza baja">
            <a:extLst>
              <a:ext uri="{FF2B5EF4-FFF2-40B4-BE49-F238E27FC236}">
                <a16:creationId xmlns="" xmlns:a16="http://schemas.microsoft.com/office/drawing/2014/main" id="{7BCCA543-5E9F-4956-BDA5-DAE65C118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b="11078"/>
          <a:stretch/>
        </p:blipFill>
        <p:spPr>
          <a:xfrm>
            <a:off x="8615" y="0"/>
            <a:ext cx="12058657" cy="6858000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="" xmlns:a16="http://schemas.microsoft.com/office/drawing/2014/main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8970" y="4146990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MAY- ROBOTO 40</a:t>
            </a:r>
            <a:endParaRPr lang="es-CO" dirty="0"/>
          </a:p>
        </p:txBody>
      </p:sp>
      <p:sp>
        <p:nvSpPr>
          <p:cNvPr id="13" name="Marcador de texto 7">
            <a:extLst>
              <a:ext uri="{FF2B5EF4-FFF2-40B4-BE49-F238E27FC236}">
                <a16:creationId xmlns="" xmlns:a16="http://schemas.microsoft.com/office/drawing/2014/main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77584" y="491841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60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B53783A8-AB83-4B89-A24F-5770EAB154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6258" y="4849956"/>
            <a:ext cx="3412886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9" name="Marcador de texto 7">
            <a:extLst>
              <a:ext uri="{FF2B5EF4-FFF2-40B4-BE49-F238E27FC236}">
                <a16:creationId xmlns="" xmlns:a16="http://schemas.microsoft.com/office/drawing/2014/main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16258" y="5764756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="" xmlns:a16="http://schemas.microsoft.com/office/drawing/2014/main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="" xmlns:a16="http://schemas.microsoft.com/office/drawing/2014/main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73CF5E82-D7B7-4889-AA27-6D84C8FCE0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8365" y="872786"/>
            <a:ext cx="5350042" cy="53500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CBD36A45-3BE8-417E-9F00-176A0F72C7E0}"/>
              </a:ext>
            </a:extLst>
          </p:cNvPr>
          <p:cNvSpPr txBox="1"/>
          <p:nvPr userDrawn="1"/>
        </p:nvSpPr>
        <p:spPr>
          <a:xfrm>
            <a:off x="4578865" y="3133180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Arial "/>
              </a:rPr>
              <a:t>(Elegir una imagen redonda de la biblioteca de imágenes definidas y ubicarla sobre este recurso)</a:t>
            </a:r>
            <a:endParaRPr lang="es-CO" i="1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222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2255387"/>
            <a:ext cx="39798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155498"/>
            <a:ext cx="3979862" cy="310092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BE447E9F-B9B8-4ADE-A338-DF46BE5942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108" y="1512458"/>
            <a:ext cx="5676900" cy="4152900"/>
          </a:xfrm>
        </p:spPr>
        <p:txBody>
          <a:bodyPr/>
          <a:lstStyle/>
          <a:p>
            <a:endParaRPr lang="es-CO"/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A1D1DD0D-5A3E-4481-833E-70A4D8761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C52C8988-A7F1-4C2E-8CE6-C56D625ED56D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9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2ED5787B-8DE5-4C59-925E-3D4B36D18E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texto 7">
            <a:extLst>
              <a:ext uri="{FF2B5EF4-FFF2-40B4-BE49-F238E27FC236}">
                <a16:creationId xmlns="" xmlns:a16="http://schemas.microsoft.com/office/drawing/2014/main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71" y="3808591"/>
            <a:ext cx="5089633" cy="28167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  <a:r>
              <a:rPr lang="es-ES" dirty="0" err="1"/>
              <a:t>Roboto</a:t>
            </a:r>
            <a:r>
              <a:rPr lang="es-ES" dirty="0"/>
              <a:t>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="" xmlns:a16="http://schemas.microsoft.com/office/drawing/2014/main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="" xmlns:a16="http://schemas.microsoft.com/office/drawing/2014/main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309223D9-D3C4-414A-AF48-F9A75F4984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596" y="827458"/>
            <a:ext cx="5350042" cy="5350042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F7644AD1-69CB-4769-98A0-FC530965B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5771" y="2481039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12" name="Marcador de texto 2">
            <a:extLst>
              <a:ext uri="{FF2B5EF4-FFF2-40B4-BE49-F238E27FC236}">
                <a16:creationId xmlns="" xmlns:a16="http://schemas.microsoft.com/office/drawing/2014/main" id="{293D256A-57CE-4067-B182-4B4BB434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71" y="2846932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66D55F59-25C0-4449-BB6E-233992A1C4C6}"/>
              </a:ext>
            </a:extLst>
          </p:cNvPr>
          <p:cNvSpPr txBox="1"/>
          <p:nvPr userDrawn="1"/>
        </p:nvSpPr>
        <p:spPr>
          <a:xfrm>
            <a:off x="1767788" y="3127264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i="1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2696832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936222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4"/>
            <a:ext cx="5618162" cy="43776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  <a:r>
              <a:rPr lang="es-ES" dirty="0" err="1"/>
              <a:t>Roboto</a:t>
            </a:r>
            <a:r>
              <a:rPr lang="es-ES" dirty="0"/>
              <a:t>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="" xmlns:a16="http://schemas.microsoft.com/office/drawing/2014/main" id="{B16B34DB-029A-451B-BA12-16ACC781BA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302115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94C57118-5962-40DA-BA59-367736E48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62618" y="788821"/>
            <a:ext cx="5350042" cy="53500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070CFA58-121C-420B-95F7-48018978F97F}"/>
              </a:ext>
            </a:extLst>
          </p:cNvPr>
          <p:cNvSpPr txBox="1"/>
          <p:nvPr userDrawn="1"/>
        </p:nvSpPr>
        <p:spPr>
          <a:xfrm>
            <a:off x="7566248" y="3029565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Roboto" pitchFamily="2" charset="0"/>
                <a:ea typeface="Roboto" pitchFamily="2" charset="0"/>
              </a:rPr>
              <a:t>(Elegir una imagen redonda de la biblioteca de imágenes definidas y ubicarla sobre este recurso)</a:t>
            </a:r>
            <a:endParaRPr lang="es-CO" i="1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30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silla de madera&#10;&#10;Descripción generada automáticamente">
            <a:extLst>
              <a:ext uri="{FF2B5EF4-FFF2-40B4-BE49-F238E27FC236}">
                <a16:creationId xmlns="" xmlns:a16="http://schemas.microsoft.com/office/drawing/2014/main" id="{C1F3CBC9-ACA9-44C6-BEA1-2BE0175B46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12" y="0"/>
            <a:ext cx="4578104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20E166EF-433F-4EC7-86DD-62DCA7729E69}"/>
              </a:ext>
            </a:extLst>
          </p:cNvPr>
          <p:cNvSpPr/>
          <p:nvPr userDrawn="1"/>
        </p:nvSpPr>
        <p:spPr>
          <a:xfrm>
            <a:off x="0" y="0"/>
            <a:ext cx="756091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6916F6FB-C9E6-40D5-B025-002BEBA1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34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1550" y="2982912"/>
            <a:ext cx="10191749" cy="31130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0DE985CA-2181-4245-A23B-010CE8A59E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0CBB4C0A-C599-4366-93F8-FF59A2AA67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ADFC69FC-03A7-4333-9DA5-4EB40BEA27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1550" y="1818538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</a:t>
            </a:r>
            <a:endParaRPr lang="es-CO" dirty="0"/>
          </a:p>
        </p:txBody>
      </p:sp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AAD048AD-3AAF-46C6-BC07-53299B8715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2184431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4081F402-83A4-41A2-B4FF-8493D2596F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10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489ACF91-88BF-41CF-93B0-9EDE742D1A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372" y="3280736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2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044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="" xmlns:a16="http://schemas.microsoft.com/office/drawing/2014/main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8894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593" y="3036668"/>
            <a:ext cx="3500338" cy="1053261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28D48D48-2E4B-4CF0-AD45-CBC9815A4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9947" y="4480139"/>
            <a:ext cx="4226053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11" name="Marcador de texto 7">
            <a:extLst>
              <a:ext uri="{FF2B5EF4-FFF2-40B4-BE49-F238E27FC236}">
                <a16:creationId xmlns="" xmlns:a16="http://schemas.microsoft.com/office/drawing/2014/main" id="{8AE76E01-725A-4EDC-BFE1-0BA8E841E5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9947" y="5225143"/>
            <a:ext cx="4226052" cy="386967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BF9190F9-FE2E-4EF0-8153-635B9FD8C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316" y="1431744"/>
            <a:ext cx="5455431" cy="54554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22C526B1-BEA9-4BA1-A397-EE15986EE273}"/>
              </a:ext>
            </a:extLst>
          </p:cNvPr>
          <p:cNvSpPr txBox="1"/>
          <p:nvPr userDrawn="1"/>
        </p:nvSpPr>
        <p:spPr>
          <a:xfrm>
            <a:off x="2000575" y="3646127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 dirty="0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b="0" i="1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10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persona sentado en una ventana&#10;&#10;Descripción generada automáticamente con confianza media">
            <a:extLst>
              <a:ext uri="{FF2B5EF4-FFF2-40B4-BE49-F238E27FC236}">
                <a16:creationId xmlns="" xmlns:a16="http://schemas.microsoft.com/office/drawing/2014/main" id="{0E3A173A-F9F8-4140-85BF-039729FF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="" xmlns:a16="http://schemas.microsoft.com/office/drawing/2014/main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="" xmlns:a16="http://schemas.microsoft.com/office/drawing/2014/main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69" y="2535904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DOBLE - MAY</a:t>
            </a:r>
            <a:endParaRPr lang="es-CO" dirty="0"/>
          </a:p>
        </p:txBody>
      </p:sp>
      <p:sp>
        <p:nvSpPr>
          <p:cNvPr id="13" name="Marcador de texto 7">
            <a:extLst>
              <a:ext uri="{FF2B5EF4-FFF2-40B4-BE49-F238E27FC236}">
                <a16:creationId xmlns="" xmlns:a16="http://schemas.microsoft.com/office/drawing/2014/main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367" y="4003199"/>
            <a:ext cx="7706405" cy="8499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/>
              <a:t>LOREM IPSUM DOLOR IS AMET……</a:t>
            </a:r>
            <a:endParaRPr lang="es-ES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="" xmlns:a16="http://schemas.microsoft.com/office/drawing/2014/main" id="{19BABB4A-4B6C-4918-B03B-D67F074CD4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368" y="3018423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40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170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1A3FC6DA-D9DE-4EA8-BA1C-11328A5FA3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Una mujer sentada frente a una laptop&#10;&#10;Descripción generada automáticamente">
            <a:extLst>
              <a:ext uri="{FF2B5EF4-FFF2-40B4-BE49-F238E27FC236}">
                <a16:creationId xmlns="" xmlns:a16="http://schemas.microsoft.com/office/drawing/2014/main" id="{5B10B1B0-36CA-48C9-9FAD-3501E25950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>
          <a:xfrm>
            <a:off x="2999874" y="-1"/>
            <a:ext cx="9192126" cy="686438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74781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74781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MAYÚSCULA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="" xmlns:a16="http://schemas.microsoft.com/office/drawing/2014/main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40414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ntalla de computadora con fondo negro&#10;&#10;Descripción generada automáticamente con confianza baja">
            <a:extLst>
              <a:ext uri="{FF2B5EF4-FFF2-40B4-BE49-F238E27FC236}">
                <a16:creationId xmlns="" xmlns:a16="http://schemas.microsoft.com/office/drawing/2014/main" id="{E33BB402-FCBF-4EFD-94BE-05348B39A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6584" cy="686104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MAYÚSCULA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="" xmlns:a16="http://schemas.microsoft.com/office/drawing/2014/main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54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2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ior, persona, hombre, comida&#10;&#10;Descripción generada automáticamente">
            <a:extLst>
              <a:ext uri="{FF2B5EF4-FFF2-40B4-BE49-F238E27FC236}">
                <a16:creationId xmlns="" xmlns:a16="http://schemas.microsoft.com/office/drawing/2014/main" id="{5100B7CF-90E5-4ABD-A2DF-A4F56B5F90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9"/>
            <a:ext cx="12192000" cy="686409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696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3378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MAYÚSCULA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="" xmlns:a16="http://schemas.microsoft.com/office/drawing/2014/main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4162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ENUNCIADOS MAYÚSCULA ROBOTO 40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51019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2C46E29A-30BF-4FFA-84A9-507FA9F29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01EA6AC-7222-499F-A7A1-67D874EC4C78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4705E587-9D4C-4BA6-B559-89AE9D0EC4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="" xmlns:a16="http://schemas.microsoft.com/office/drawing/2014/main" id="{F7678976-B2FB-4EC6-B878-E9CF04226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ENUNCIADOS MAYÚSCULA ROBOTO 40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466657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421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5E6E07E4-C3BF-4232-B94D-17C899F69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3"/>
          <a:stretch/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6B5C011F-8876-4108-9362-B00EC14EF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4565" y="2561770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MAYÚSCULA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CEF62048-D452-42F2-BB2E-6533DFB56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4565" y="3461881"/>
            <a:ext cx="7706405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AF24B54C-5DAA-49CD-940C-154FA030E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4888" y="5141402"/>
            <a:ext cx="3433195" cy="3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B56CF157-EE32-4B88-A5FF-5144E7C5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BA1BAF6-E242-4337-8BE0-96E65F0A4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DA08501-0E5F-4B01-AE7E-0647E5998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1DF2-149F-4D6F-BCB3-DA7F9775D381}" type="datetimeFigureOut">
              <a:rPr lang="es-CO" smtClean="0"/>
              <a:t>2/06/2022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E165AE9-A376-432A-B5BE-594B3E41E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3C041AF-B243-45F2-9DC3-E517E6EE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99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8" r:id="rId3"/>
    <p:sldLayoutId id="2147483682" r:id="rId4"/>
    <p:sldLayoutId id="2147483689" r:id="rId5"/>
    <p:sldLayoutId id="2147483690" r:id="rId6"/>
    <p:sldLayoutId id="2147483669" r:id="rId7"/>
    <p:sldLayoutId id="2147483679" r:id="rId8"/>
    <p:sldLayoutId id="2147483662" r:id="rId9"/>
    <p:sldLayoutId id="2147483650" r:id="rId10"/>
    <p:sldLayoutId id="2147483670" r:id="rId11"/>
    <p:sldLayoutId id="2147483668" r:id="rId12"/>
    <p:sldLayoutId id="2147483683" r:id="rId13"/>
    <p:sldLayoutId id="2147483684" r:id="rId14"/>
    <p:sldLayoutId id="2147483655" r:id="rId15"/>
    <p:sldLayoutId id="2147483672" r:id="rId16"/>
    <p:sldLayoutId id="2147483665" r:id="rId17"/>
    <p:sldLayoutId id="2147483680" r:id="rId18"/>
    <p:sldLayoutId id="2147483677" r:id="rId19"/>
    <p:sldLayoutId id="2147483666" r:id="rId20"/>
    <p:sldLayoutId id="2147483674" r:id="rId21"/>
    <p:sldLayoutId id="2147483671" r:id="rId22"/>
    <p:sldLayoutId id="2147483673" r:id="rId23"/>
    <p:sldLayoutId id="2147483687" r:id="rId24"/>
    <p:sldLayoutId id="2147483675" r:id="rId25"/>
    <p:sldLayoutId id="2147483678" r:id="rId26"/>
    <p:sldLayoutId id="2147483686" r:id="rId27"/>
    <p:sldLayoutId id="2147483667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48F7F356-CD28-4D64-8A86-E400483E0FB3}"/>
              </a:ext>
            </a:extLst>
          </p:cNvPr>
          <p:cNvSpPr/>
          <p:nvPr/>
        </p:nvSpPr>
        <p:spPr>
          <a:xfrm>
            <a:off x="80209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texto 5">
            <a:extLst>
              <a:ext uri="{FF2B5EF4-FFF2-40B4-BE49-F238E27FC236}">
                <a16:creationId xmlns="" xmlns:a16="http://schemas.microsoft.com/office/drawing/2014/main" id="{E7160D46-C7B2-477A-B48C-31A89283BE10}"/>
              </a:ext>
            </a:extLst>
          </p:cNvPr>
          <p:cNvSpPr txBox="1">
            <a:spLocks/>
          </p:cNvSpPr>
          <p:nvPr/>
        </p:nvSpPr>
        <p:spPr>
          <a:xfrm>
            <a:off x="2323007" y="3726882"/>
            <a:ext cx="7706405" cy="231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0" dirty="0" smtClean="0">
                <a:latin typeface="Roboto"/>
              </a:rPr>
              <a:t>Analistas de pruebas en formación:</a:t>
            </a:r>
          </a:p>
          <a:p>
            <a:r>
              <a:rPr lang="es-ES" sz="2800" b="0" dirty="0" smtClean="0">
                <a:latin typeface="Roboto"/>
              </a:rPr>
              <a:t>Ana María Doria Barrera</a:t>
            </a:r>
          </a:p>
          <a:p>
            <a:r>
              <a:rPr lang="es-ES" sz="2800" b="0" dirty="0" smtClean="0">
                <a:latin typeface="Roboto"/>
              </a:rPr>
              <a:t>Luis Alberto Petro Herrera</a:t>
            </a:r>
          </a:p>
          <a:p>
            <a:r>
              <a:rPr lang="es-ES" sz="2800" b="0" dirty="0" smtClean="0">
                <a:latin typeface="Roboto"/>
              </a:rPr>
              <a:t>Javier Alberto Romero Oviedo</a:t>
            </a:r>
            <a:endParaRPr lang="es-CO" sz="2800" b="0" dirty="0">
              <a:latin typeface="Roboto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="" xmlns:a16="http://schemas.microsoft.com/office/drawing/2014/main" id="{A2CA484C-801D-4064-A951-C589C4439A8E}"/>
              </a:ext>
            </a:extLst>
          </p:cNvPr>
          <p:cNvSpPr/>
          <p:nvPr/>
        </p:nvSpPr>
        <p:spPr>
          <a:xfrm>
            <a:off x="3671447" y="1653758"/>
            <a:ext cx="420915" cy="420915"/>
          </a:xfrm>
          <a:prstGeom prst="ellipse">
            <a:avLst/>
          </a:prstGeom>
          <a:solidFill>
            <a:srgbClr val="8D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AF999163-A481-4F24-961F-BCD59D1D3C3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23007" y="1653758"/>
            <a:ext cx="7885518" cy="8073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6000" b="1" dirty="0">
                <a:solidFill>
                  <a:schemeClr val="bg1"/>
                </a:solidFill>
                <a:latin typeface="Roboto"/>
              </a:rPr>
              <a:t>Funciones Básicas SQL</a:t>
            </a:r>
          </a:p>
        </p:txBody>
      </p:sp>
      <p:pic>
        <p:nvPicPr>
          <p:cNvPr id="7" name="Imagen 21" descr="Logotipo, nombre de la empresa&#10;&#10;Descripción generada automáticamente">
            <a:extLst>
              <a:ext uri="{FF2B5EF4-FFF2-40B4-BE49-F238E27FC236}">
                <a16:creationId xmlns="" xmlns:a16="http://schemas.microsoft.com/office/drawing/2014/main" id="{41B39570-0011-4113-B897-6745859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390" y="422080"/>
            <a:ext cx="3170041" cy="9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82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7">
            <a:extLst>
              <a:ext uri="{FF2B5EF4-FFF2-40B4-BE49-F238E27FC236}">
                <a16:creationId xmlns="" xmlns:a16="http://schemas.microsoft.com/office/drawing/2014/main" id="{169BADB4-8EAB-4D78-8F37-D53E1342083A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933360" y="346027"/>
            <a:ext cx="377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accent2">
                    <a:lumMod val="50000"/>
                  </a:schemeClr>
                </a:solidFill>
              </a:rPr>
              <a:t>LIKE: </a:t>
            </a:r>
            <a:endParaRPr lang="es-CO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Elipse 4">
            <a:extLst>
              <a:ext uri="{FF2B5EF4-FFF2-40B4-BE49-F238E27FC236}">
                <a16:creationId xmlns="" xmlns:a16="http://schemas.microsoft.com/office/drawing/2014/main" id="{A2CA484C-801D-4064-A951-C589C4439A8E}"/>
              </a:ext>
            </a:extLst>
          </p:cNvPr>
          <p:cNvSpPr/>
          <p:nvPr/>
        </p:nvSpPr>
        <p:spPr>
          <a:xfrm>
            <a:off x="3507475" y="1228299"/>
            <a:ext cx="4990139" cy="472342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CuadroTexto 78">
            <a:extLst>
              <a:ext uri="{FF2B5EF4-FFF2-40B4-BE49-F238E27FC236}">
                <a16:creationId xmlns="" xmlns:a16="http://schemas.microsoft.com/office/drawing/2014/main" id="{0CAEEA12-97D5-4DA9-B7D9-36B9FEEB0241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832514" y="1228299"/>
            <a:ext cx="5170030" cy="40093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cs typeface="Arial"/>
              </a:rPr>
              <a:t>Este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operador se usa en una WHERE  para buscar un patrón específico en una columna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cs typeface="Arial"/>
              </a:rPr>
              <a:t>.</a:t>
            </a:r>
          </a:p>
          <a:p>
            <a:pPr algn="just"/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cs typeface="Arial"/>
              </a:rPr>
              <a:t>Ejemplos:</a:t>
            </a:r>
          </a:p>
          <a:p>
            <a:pPr algn="just"/>
            <a:endParaRPr lang="es-ES" sz="2000" dirty="0">
              <a:solidFill>
                <a:schemeClr val="accent2">
                  <a:lumMod val="50000"/>
                </a:schemeClr>
              </a:solidFill>
              <a:cs typeface="Arial"/>
            </a:endParaRPr>
          </a:p>
          <a:p>
            <a:pPr algn="just"/>
            <a:r>
              <a:rPr lang="es-ES" sz="20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Busca palabras o datos que inician con la letra a.</a:t>
            </a:r>
          </a:p>
          <a:p>
            <a:pPr algn="just"/>
            <a:r>
              <a:rPr lang="es-ES" sz="20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SELECT * FROM 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cs typeface="Arial"/>
              </a:rPr>
              <a:t>Clientes</a:t>
            </a:r>
            <a:endParaRPr lang="es-ES" sz="2000" dirty="0">
              <a:solidFill>
                <a:schemeClr val="accent2">
                  <a:lumMod val="50000"/>
                </a:schemeClr>
              </a:solidFill>
              <a:cs typeface="Arial"/>
            </a:endParaRPr>
          </a:p>
          <a:p>
            <a:pPr algn="just"/>
            <a:r>
              <a:rPr lang="es-ES" sz="20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WHERE 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cs typeface="Arial"/>
              </a:rPr>
              <a:t>NombreCliente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LIKE 'a%';</a:t>
            </a:r>
          </a:p>
          <a:p>
            <a:pPr algn="just"/>
            <a:endParaRPr lang="es-ES" sz="2000" dirty="0">
              <a:solidFill>
                <a:schemeClr val="accent2">
                  <a:lumMod val="50000"/>
                </a:schemeClr>
              </a:solidFill>
              <a:cs typeface="Arial"/>
            </a:endParaRPr>
          </a:p>
          <a:p>
            <a:pPr algn="just"/>
            <a:endParaRPr lang="es-ES" dirty="0">
              <a:solidFill>
                <a:schemeClr val="accent2">
                  <a:lumMod val="50000"/>
                </a:schemeClr>
              </a:solidFill>
              <a:cs typeface="Arial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837528" y="2607372"/>
            <a:ext cx="492001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Busca palabras o datos que finalizan con la letra a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.</a:t>
            </a:r>
          </a:p>
          <a:p>
            <a:pPr algn="just"/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  <a:cs typeface="Arial"/>
            </a:endParaRPr>
          </a:p>
          <a:p>
            <a:pPr algn="just"/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SELECT * FROM 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Clientes</a:t>
            </a:r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  <a:cs typeface="Arial"/>
            </a:endParaRPr>
          </a:p>
          <a:p>
            <a:pPr algn="just"/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WHERE 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NombreCliente LIKE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'%a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';</a:t>
            </a:r>
          </a:p>
          <a:p>
            <a:pPr algn="just"/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  <a:cs typeface="Arial"/>
            </a:endParaRPr>
          </a:p>
          <a:p>
            <a:pPr algn="just"/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Busca palabras o datos que tienen la r en la segunda posición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.</a:t>
            </a:r>
          </a:p>
          <a:p>
            <a:pPr algn="just"/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  <a:cs typeface="Arial"/>
            </a:endParaRPr>
          </a:p>
          <a:p>
            <a:pPr algn="just"/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SELECT * FROM Customers</a:t>
            </a:r>
          </a:p>
          <a:p>
            <a:pPr algn="just"/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WHERE NombreCliente LIKE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'_r%';</a:t>
            </a:r>
          </a:p>
          <a:p>
            <a:endParaRPr lang="es-CO" dirty="0"/>
          </a:p>
        </p:txBody>
      </p:sp>
      <p:cxnSp>
        <p:nvCxnSpPr>
          <p:cNvPr id="9" name="Conector recto 7">
            <a:extLst>
              <a:ext uri="{FF2B5EF4-FFF2-40B4-BE49-F238E27FC236}">
                <a16:creationId xmlns="" xmlns:a16="http://schemas.microsoft.com/office/drawing/2014/main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6324949" y="1228299"/>
            <a:ext cx="0" cy="41126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21" descr="Logotipo, nombre de la empresa&#10;&#10;Descripción generada automáticamente">
            <a:extLst>
              <a:ext uri="{FF2B5EF4-FFF2-40B4-BE49-F238E27FC236}">
                <a16:creationId xmlns="" xmlns:a16="http://schemas.microsoft.com/office/drawing/2014/main" id="{41B39570-0011-4113-B897-6745859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804" y="626796"/>
            <a:ext cx="2450090" cy="7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8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E2852DA9-F3CE-4EC3-AEEC-E060111DFD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1 CuadroTexto"/>
          <p:cNvSpPr txBox="1"/>
          <p:nvPr/>
        </p:nvSpPr>
        <p:spPr>
          <a:xfrm>
            <a:off x="545910" y="559558"/>
            <a:ext cx="416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Roboto"/>
              </a:rPr>
              <a:t>IS NULL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45910" y="1405719"/>
            <a:ext cx="544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5 CuadroTexto"/>
          <p:cNvSpPr txBox="1"/>
          <p:nvPr/>
        </p:nvSpPr>
        <p:spPr>
          <a:xfrm>
            <a:off x="436728" y="1405719"/>
            <a:ext cx="510426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Le permite devolver un valor alternativo si una expresión es NULL:</a:t>
            </a:r>
          </a:p>
          <a:p>
            <a:endParaRPr lang="es-CO" sz="2000" dirty="0">
              <a:solidFill>
                <a:schemeClr val="bg1"/>
              </a:solidFill>
              <a:latin typeface="Roboto"/>
            </a:endParaRP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Ejemplo: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SELECT </a:t>
            </a:r>
            <a:r>
              <a:rPr lang="es-CO" sz="2000" dirty="0" err="1">
                <a:solidFill>
                  <a:schemeClr val="bg1"/>
                </a:solidFill>
                <a:latin typeface="Roboto"/>
              </a:rPr>
              <a:t>ProductName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, </a:t>
            </a:r>
            <a:r>
              <a:rPr lang="es-CO" sz="2000" dirty="0" err="1">
                <a:solidFill>
                  <a:schemeClr val="bg1"/>
                </a:solidFill>
                <a:latin typeface="Roboto"/>
              </a:rPr>
              <a:t>UnitPrice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 * (</a:t>
            </a:r>
            <a:r>
              <a:rPr lang="es-CO" sz="2000" dirty="0" err="1">
                <a:solidFill>
                  <a:schemeClr val="bg1"/>
                </a:solidFill>
                <a:latin typeface="Roboto"/>
              </a:rPr>
              <a:t>UnitsInStock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 + ISNULL(</a:t>
            </a:r>
            <a:r>
              <a:rPr lang="es-CO" sz="2000" dirty="0" err="1">
                <a:solidFill>
                  <a:schemeClr val="bg1"/>
                </a:solidFill>
                <a:latin typeface="Roboto"/>
              </a:rPr>
              <a:t>UnitsOnOrder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, 0))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FROM Products;</a:t>
            </a:r>
          </a:p>
          <a:p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13" name="Conector recto 7">
            <a:extLst>
              <a:ext uri="{FF2B5EF4-FFF2-40B4-BE49-F238E27FC236}">
                <a16:creationId xmlns="" xmlns:a16="http://schemas.microsoft.com/office/drawing/2014/main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5950424" y="1144333"/>
            <a:ext cx="0" cy="41126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7">
            <a:extLst>
              <a:ext uri="{FF2B5EF4-FFF2-40B4-BE49-F238E27FC236}">
                <a16:creationId xmlns="" xmlns:a16="http://schemas.microsoft.com/office/drawing/2014/main" id="{169BADB4-8EAB-4D78-8F37-D53E1342083A}"/>
              </a:ext>
            </a:extLst>
          </p:cNvPr>
          <p:cNvSpPr txBox="1">
            <a:spLocks/>
          </p:cNvSpPr>
          <p:nvPr/>
        </p:nvSpPr>
        <p:spPr>
          <a:xfrm>
            <a:off x="6400801" y="2735770"/>
            <a:ext cx="4812754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 smtClean="0">
                <a:latin typeface="Roboto"/>
              </a:rPr>
              <a:t>HAVING</a:t>
            </a:r>
            <a:endParaRPr lang="es-ES" sz="3200" dirty="0">
              <a:latin typeface="Roboto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400801" y="3271301"/>
            <a:ext cx="504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Se agregó a SQL porque WHERE no se puede usar con funciones agregadas.</a:t>
            </a:r>
          </a:p>
          <a:p>
            <a:endParaRPr lang="en-US" sz="2000" dirty="0">
              <a:solidFill>
                <a:schemeClr val="bg1"/>
              </a:solidFill>
              <a:latin typeface="Roboto"/>
            </a:endParaRPr>
          </a:p>
          <a:p>
            <a:endParaRPr lang="en-US" sz="2000" dirty="0">
              <a:solidFill>
                <a:schemeClr val="bg1"/>
              </a:solidFill>
              <a:latin typeface="Roboto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Ejemplo:</a:t>
            </a:r>
          </a:p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SELECT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COUNT(</a:t>
            </a:r>
            <a:r>
              <a:rPr lang="en-US" sz="2000" dirty="0" err="1" smtClean="0">
                <a:solidFill>
                  <a:schemeClr val="bg1"/>
                </a:solidFill>
                <a:latin typeface="Roboto"/>
              </a:rPr>
              <a:t>ClienteID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),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Pais</a:t>
            </a:r>
            <a:endParaRPr lang="en-US" sz="2000" dirty="0">
              <a:solidFill>
                <a:schemeClr val="bg1"/>
              </a:solidFill>
              <a:latin typeface="Roboto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FROM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Clientes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Roboto"/>
              </a:rPr>
              <a:t>GROUP 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BY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Pais</a:t>
            </a:r>
            <a:endParaRPr lang="en-US" sz="2000" dirty="0">
              <a:solidFill>
                <a:schemeClr val="bg1"/>
              </a:solidFill>
              <a:latin typeface="Roboto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HAVING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COUNT(</a:t>
            </a:r>
            <a:r>
              <a:rPr lang="en-US" sz="2000" dirty="0" err="1" smtClean="0">
                <a:solidFill>
                  <a:schemeClr val="bg1"/>
                </a:solidFill>
                <a:latin typeface="Roboto"/>
              </a:rPr>
              <a:t>ClienteID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) &gt; 5;</a:t>
            </a:r>
          </a:p>
        </p:txBody>
      </p:sp>
      <p:sp>
        <p:nvSpPr>
          <p:cNvPr id="16" name="Elipse 5">
            <a:extLst>
              <a:ext uri="{FF2B5EF4-FFF2-40B4-BE49-F238E27FC236}">
                <a16:creationId xmlns="" xmlns:a16="http://schemas.microsoft.com/office/drawing/2014/main" id="{FE049066-F53C-46AE-BEF7-6967B58D9B96}"/>
              </a:ext>
            </a:extLst>
          </p:cNvPr>
          <p:cNvSpPr/>
          <p:nvPr/>
        </p:nvSpPr>
        <p:spPr>
          <a:xfrm>
            <a:off x="585676" y="5923166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5">
            <a:extLst>
              <a:ext uri="{FF2B5EF4-FFF2-40B4-BE49-F238E27FC236}">
                <a16:creationId xmlns="" xmlns:a16="http://schemas.microsoft.com/office/drawing/2014/main" id="{FE049066-F53C-46AE-BEF7-6967B58D9B96}"/>
              </a:ext>
            </a:extLst>
          </p:cNvPr>
          <p:cNvSpPr/>
          <p:nvPr/>
        </p:nvSpPr>
        <p:spPr>
          <a:xfrm>
            <a:off x="11240015" y="349100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8" name="Imagen 21" descr="Logotipo, nombre de la empresa&#10;&#10;Descripción generada automáticamente">
            <a:extLst>
              <a:ext uri="{FF2B5EF4-FFF2-40B4-BE49-F238E27FC236}">
                <a16:creationId xmlns="" xmlns:a16="http://schemas.microsoft.com/office/drawing/2014/main" id="{41B39570-0011-4113-B897-6745859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68" y="312622"/>
            <a:ext cx="2499420" cy="7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4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006668B7-7C68-4988-B4BE-FFF673FC1E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6141" y="1335891"/>
            <a:ext cx="3259256" cy="595766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accent2">
                    <a:lumMod val="50000"/>
                  </a:schemeClr>
                </a:solidFill>
              </a:rPr>
              <a:t>GROUP BY</a:t>
            </a:r>
            <a:endParaRPr lang="es-CO" sz="3600" dirty="0"/>
          </a:p>
        </p:txBody>
      </p:sp>
      <p:pic>
        <p:nvPicPr>
          <p:cNvPr id="5" name="Imagen 21" descr="Logotipo, nombre de la empresa&#10;&#10;Descripción generada automáticamente">
            <a:extLst>
              <a:ext uri="{FF2B5EF4-FFF2-40B4-BE49-F238E27FC236}">
                <a16:creationId xmlns="" xmlns:a16="http://schemas.microsoft.com/office/drawing/2014/main" id="{41B39570-0011-4113-B897-6745859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6" y="422080"/>
            <a:ext cx="2545624" cy="763685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10972800" y="3794078"/>
            <a:ext cx="818866" cy="2797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78">
            <a:extLst>
              <a:ext uri="{FF2B5EF4-FFF2-40B4-BE49-F238E27FC236}">
                <a16:creationId xmlns="" xmlns:a16="http://schemas.microsoft.com/office/drawing/2014/main" id="{0CAEEA12-97D5-4DA9-B7D9-36B9FEEB0241}"/>
              </a:ext>
            </a:extLst>
          </p:cNvPr>
          <p:cNvSpPr txBox="1"/>
          <p:nvPr/>
        </p:nvSpPr>
        <p:spPr>
          <a:xfrm>
            <a:off x="825879" y="2330651"/>
            <a:ext cx="4684343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Esta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declaración agrupa filas que tienen los mismos valores en filas de resumen.</a:t>
            </a:r>
          </a:p>
          <a:p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  <a:cs typeface="Arial"/>
            </a:endParaRP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Ejemplo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:</a:t>
            </a:r>
          </a:p>
          <a:p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  <a:cs typeface="Arial"/>
            </a:endParaRP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SELECT COUNT(</a:t>
            </a:r>
            <a:r>
              <a:rPr lang="es-ES" sz="2000" dirty="0" err="1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CustomerID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), Country</a:t>
            </a: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FROM Customers</a:t>
            </a: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  <a:cs typeface="Arial"/>
              </a:rPr>
              <a:t>GROUP BY Country;</a:t>
            </a:r>
          </a:p>
        </p:txBody>
      </p:sp>
      <p:sp>
        <p:nvSpPr>
          <p:cNvPr id="8" name="Marcador de texto 5">
            <a:extLst>
              <a:ext uri="{FF2B5EF4-FFF2-40B4-BE49-F238E27FC236}">
                <a16:creationId xmlns="" xmlns:a16="http://schemas.microsoft.com/office/drawing/2014/main" id="{006668B7-7C68-4988-B4BE-FFF673FC1E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67279" y="1308595"/>
            <a:ext cx="3259256" cy="595766"/>
          </a:xfrm>
        </p:spPr>
        <p:txBody>
          <a:bodyPr>
            <a:normAutofit/>
          </a:bodyPr>
          <a:lstStyle/>
          <a:p>
            <a:r>
              <a:rPr lang="es-MX" sz="3600" dirty="0" smtClean="0">
                <a:solidFill>
                  <a:schemeClr val="accent2">
                    <a:lumMod val="50000"/>
                  </a:schemeClr>
                </a:solidFill>
              </a:rPr>
              <a:t>UNION</a:t>
            </a:r>
            <a:endParaRPr lang="es-CO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CuadroTexto 65">
            <a:extLst>
              <a:ext uri="{FF2B5EF4-FFF2-40B4-BE49-F238E27FC236}">
                <a16:creationId xmlns="" xmlns:a16="http://schemas.microsoft.com/office/drawing/2014/main" id="{DDF2A1F0-C6A1-43B5-A5C8-6E69AA3F6C55}"/>
              </a:ext>
            </a:extLst>
          </p:cNvPr>
          <p:cNvSpPr txBox="1"/>
          <p:nvPr/>
        </p:nvSpPr>
        <p:spPr>
          <a:xfrm>
            <a:off x="6796583" y="2359073"/>
            <a:ext cx="4735773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</a:rPr>
              <a:t>Este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operador se utiliza para combinar el conjunto de resultados de dos o más </a:t>
            </a:r>
            <a:endParaRPr lang="es-ES" sz="2000" dirty="0" smtClean="0">
              <a:solidFill>
                <a:schemeClr val="accent2">
                  <a:lumMod val="50000"/>
                </a:schemeClr>
              </a:solidFill>
              <a:latin typeface="Roboto"/>
            </a:endParaRPr>
          </a:p>
          <a:p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</a:endParaRPr>
          </a:p>
          <a:p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</a:rPr>
              <a:t>SELECT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.</a:t>
            </a: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(UNION|UNION ALL)</a:t>
            </a:r>
          </a:p>
          <a:p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</a:endParaRP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Ejemplo:</a:t>
            </a: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SELECT 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</a:rPr>
              <a:t>Ciudad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FROM 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</a:rPr>
              <a:t>Cliente</a:t>
            </a:r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</a:endParaRP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UNION</a:t>
            </a: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SELECT 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</a:rPr>
              <a:t>Ciudad </a:t>
            </a:r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FROM Proveedores</a:t>
            </a:r>
          </a:p>
          <a:p>
            <a:r>
              <a:rPr lang="es-ES" sz="2000" dirty="0">
                <a:solidFill>
                  <a:schemeClr val="accent2">
                    <a:lumMod val="50000"/>
                  </a:schemeClr>
                </a:solidFill>
                <a:latin typeface="Roboto"/>
              </a:rPr>
              <a:t>ORDER BY </a:t>
            </a:r>
            <a:r>
              <a:rPr lang="es-ES" sz="2000" dirty="0" smtClean="0">
                <a:solidFill>
                  <a:schemeClr val="accent2">
                    <a:lumMod val="50000"/>
                  </a:schemeClr>
                </a:solidFill>
                <a:latin typeface="Roboto"/>
              </a:rPr>
              <a:t>Ciudad;</a:t>
            </a:r>
            <a:endParaRPr lang="es-ES" sz="2000" dirty="0">
              <a:solidFill>
                <a:schemeClr val="accent2">
                  <a:lumMod val="50000"/>
                </a:schemeClr>
              </a:solidFill>
              <a:latin typeface="Roboto"/>
            </a:endParaRPr>
          </a:p>
        </p:txBody>
      </p:sp>
      <p:cxnSp>
        <p:nvCxnSpPr>
          <p:cNvPr id="10" name="Conector recto 7">
            <a:extLst>
              <a:ext uri="{FF2B5EF4-FFF2-40B4-BE49-F238E27FC236}">
                <a16:creationId xmlns="" xmlns:a16="http://schemas.microsoft.com/office/drawing/2014/main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5950424" y="1144333"/>
            <a:ext cx="0" cy="41126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0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3315083E-5837-4955-BD02-E4021FBE3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3460" y="453735"/>
            <a:ext cx="6596538" cy="595766"/>
          </a:xfrm>
        </p:spPr>
        <p:txBody>
          <a:bodyPr/>
          <a:lstStyle/>
          <a:p>
            <a:r>
              <a:rPr lang="es-CO" sz="3600" dirty="0"/>
              <a:t>INTERSECT: </a:t>
            </a:r>
          </a:p>
          <a:p>
            <a:endParaRPr lang="es-CO" dirty="0"/>
          </a:p>
        </p:txBody>
      </p:sp>
      <p:sp>
        <p:nvSpPr>
          <p:cNvPr id="11" name="CuadroTexto 65">
            <a:extLst>
              <a:ext uri="{FF2B5EF4-FFF2-40B4-BE49-F238E27FC236}">
                <a16:creationId xmlns="" xmlns:a16="http://schemas.microsoft.com/office/drawing/2014/main" id="{DDF2A1F0-C6A1-43B5-A5C8-6E69AA3F6C55}"/>
              </a:ext>
            </a:extLst>
          </p:cNvPr>
          <p:cNvSpPr txBox="1"/>
          <p:nvPr/>
        </p:nvSpPr>
        <p:spPr>
          <a:xfrm>
            <a:off x="2538484" y="1261990"/>
            <a:ext cx="9225886" cy="59400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000" dirty="0" smtClean="0">
                <a:solidFill>
                  <a:schemeClr val="bg1"/>
                </a:solidFill>
                <a:latin typeface="Roboto"/>
              </a:rPr>
              <a:t>Se 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utiliza para devolver los resultados de 2 o más instrucciones SELECT. Sin embargo, sólo devuelve las filas seleccionadas por todas las consultas o conjuntos de datos. Si un registro existe en una consulta y no en el otro, se omite de los resultados.</a:t>
            </a:r>
          </a:p>
          <a:p>
            <a:endParaRPr lang="es-CO" sz="2000" dirty="0">
              <a:solidFill>
                <a:schemeClr val="bg1"/>
              </a:solidFill>
              <a:latin typeface="Roboto"/>
            </a:endParaRP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Ejemplo: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SELECT expression1, expression2, ... </a:t>
            </a:r>
            <a:r>
              <a:rPr lang="es-CO" sz="2000" dirty="0" smtClean="0">
                <a:solidFill>
                  <a:schemeClr val="bg1"/>
                </a:solidFill>
                <a:latin typeface="Roboto"/>
              </a:rPr>
              <a:t>expression_n FROM </a:t>
            </a:r>
            <a:r>
              <a:rPr lang="es-CO" sz="2000" dirty="0" err="1">
                <a:solidFill>
                  <a:schemeClr val="bg1"/>
                </a:solidFill>
                <a:latin typeface="Roboto"/>
              </a:rPr>
              <a:t>tables</a:t>
            </a:r>
            <a:endParaRPr lang="es-CO" sz="2000" dirty="0">
              <a:solidFill>
                <a:schemeClr val="bg1"/>
              </a:solidFill>
              <a:latin typeface="Roboto"/>
            </a:endParaRP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[WHERE conditions]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INTERSECT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SELECT expression1, expression2, ... </a:t>
            </a:r>
            <a:r>
              <a:rPr lang="es-CO" sz="2000" dirty="0" smtClean="0">
                <a:solidFill>
                  <a:schemeClr val="bg1"/>
                </a:solidFill>
                <a:latin typeface="Roboto"/>
              </a:rPr>
              <a:t>expression_n FROM </a:t>
            </a:r>
            <a:r>
              <a:rPr lang="es-CO" sz="2000" dirty="0" err="1">
                <a:solidFill>
                  <a:schemeClr val="bg1"/>
                </a:solidFill>
                <a:latin typeface="Roboto"/>
              </a:rPr>
              <a:t>tables</a:t>
            </a:r>
            <a:endParaRPr lang="es-CO" sz="2000" dirty="0">
              <a:solidFill>
                <a:schemeClr val="bg1"/>
              </a:solidFill>
              <a:latin typeface="Roboto"/>
            </a:endParaRP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[WHERE conditions];</a:t>
            </a:r>
          </a:p>
          <a:p>
            <a:endParaRPr lang="es-CO" sz="2000" dirty="0">
              <a:solidFill>
                <a:schemeClr val="bg1"/>
              </a:solidFill>
              <a:latin typeface="Roboto"/>
            </a:endParaRP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En MySQL se utiliza de la siguiente manera, ya que MySQL no permite este operador.</a:t>
            </a:r>
          </a:p>
          <a:p>
            <a:endParaRPr lang="es-CO" sz="2000" dirty="0">
              <a:solidFill>
                <a:schemeClr val="bg1"/>
              </a:solidFill>
              <a:latin typeface="Roboto"/>
            </a:endParaRP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Ejemplo: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SELECT </a:t>
            </a:r>
            <a:r>
              <a:rPr lang="es-CO" sz="2000" dirty="0" smtClean="0">
                <a:solidFill>
                  <a:schemeClr val="bg1"/>
                </a:solidFill>
                <a:latin typeface="Roboto"/>
              </a:rPr>
              <a:t>products.category_id FROM 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products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WHERE products.category_id IN (SELECT inventory.category_id FROM </a:t>
            </a:r>
            <a:r>
              <a:rPr lang="es-CO" sz="2000" dirty="0" err="1">
                <a:solidFill>
                  <a:schemeClr val="bg1"/>
                </a:solidFill>
                <a:latin typeface="Roboto"/>
              </a:rPr>
              <a:t>inventory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);</a:t>
            </a:r>
          </a:p>
          <a:p>
            <a:endParaRPr lang="es-CO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50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B1B63002-F2E2-4C7A-A04C-3519716F13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4189" y="4827299"/>
            <a:ext cx="7706405" cy="595766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¡</a:t>
            </a:r>
            <a:r>
              <a:rPr lang="es-MX" dirty="0" smtClean="0"/>
              <a:t>Gracias por su atención!</a:t>
            </a:r>
          </a:p>
          <a:p>
            <a:endParaRPr lang="es-CO" dirty="0"/>
          </a:p>
        </p:txBody>
      </p:sp>
      <p:sp>
        <p:nvSpPr>
          <p:cNvPr id="3" name="AutoShape 2" descr="https://choucairtesting.sharepoint.com/sites/portaldeprocesos/plantillascorporativas/logos/SiteAssets/SitePages/Home/seloOKRecurso-1@2x.png?web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50" y="1635373"/>
            <a:ext cx="2975186" cy="298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15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67BA1536-A3AD-48F6-937D-3A7321CF5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5357" y="595252"/>
            <a:ext cx="4718050" cy="4271608"/>
          </a:xfrm>
        </p:spPr>
        <p:txBody>
          <a:bodyPr/>
          <a:lstStyle/>
          <a:p>
            <a:pPr algn="l"/>
            <a:r>
              <a:rPr lang="en-US" sz="2000" dirty="0" smtClean="0">
                <a:latin typeface="Roboto"/>
              </a:rPr>
              <a:t>1. </a:t>
            </a:r>
            <a:r>
              <a:rPr lang="en-US" sz="2000" dirty="0">
                <a:latin typeface="Roboto"/>
              </a:rPr>
              <a:t>MIN, MAX</a:t>
            </a:r>
          </a:p>
          <a:p>
            <a:pPr algn="l"/>
            <a:r>
              <a:rPr lang="en-US" sz="2000" dirty="0" smtClean="0">
                <a:latin typeface="Roboto"/>
              </a:rPr>
              <a:t>2. COUNT</a:t>
            </a:r>
            <a:r>
              <a:rPr lang="en-US" sz="2000" dirty="0">
                <a:latin typeface="Roboto"/>
              </a:rPr>
              <a:t>, </a:t>
            </a:r>
            <a:r>
              <a:rPr lang="en-US" sz="2000" dirty="0" smtClean="0">
                <a:latin typeface="Roboto"/>
              </a:rPr>
              <a:t>SUM </a:t>
            </a:r>
            <a:r>
              <a:rPr lang="en-US" sz="2000" dirty="0">
                <a:latin typeface="Roboto"/>
              </a:rPr>
              <a:t>y</a:t>
            </a:r>
            <a:r>
              <a:rPr lang="en-US" sz="2000" dirty="0" smtClean="0">
                <a:latin typeface="Roboto"/>
              </a:rPr>
              <a:t> </a:t>
            </a:r>
            <a:r>
              <a:rPr lang="en-US" sz="2000" dirty="0">
                <a:latin typeface="Roboto"/>
              </a:rPr>
              <a:t>AVG</a:t>
            </a:r>
          </a:p>
          <a:p>
            <a:pPr algn="l"/>
            <a:r>
              <a:rPr lang="en-US" sz="2000" dirty="0" smtClean="0">
                <a:latin typeface="Roboto"/>
              </a:rPr>
              <a:t>3  </a:t>
            </a:r>
            <a:r>
              <a:rPr lang="en-US" sz="2000" dirty="0">
                <a:latin typeface="Roboto"/>
              </a:rPr>
              <a:t>AND/OR</a:t>
            </a:r>
          </a:p>
          <a:p>
            <a:pPr algn="l"/>
            <a:r>
              <a:rPr lang="en-US" sz="2000" dirty="0" smtClean="0">
                <a:latin typeface="Roboto"/>
              </a:rPr>
              <a:t>4. </a:t>
            </a:r>
            <a:r>
              <a:rPr lang="en-US" sz="2000" dirty="0">
                <a:latin typeface="Roboto"/>
              </a:rPr>
              <a:t>CASE</a:t>
            </a:r>
          </a:p>
          <a:p>
            <a:pPr algn="l"/>
            <a:r>
              <a:rPr lang="en-US" sz="2000" dirty="0" smtClean="0">
                <a:latin typeface="Roboto"/>
              </a:rPr>
              <a:t>5. </a:t>
            </a:r>
            <a:r>
              <a:rPr lang="en-US" sz="2000" dirty="0">
                <a:latin typeface="Roboto"/>
              </a:rPr>
              <a:t>BETWEEN</a:t>
            </a:r>
          </a:p>
          <a:p>
            <a:pPr algn="l"/>
            <a:r>
              <a:rPr lang="en-US" sz="2000" dirty="0" smtClean="0">
                <a:latin typeface="Roboto"/>
              </a:rPr>
              <a:t>6. </a:t>
            </a:r>
            <a:r>
              <a:rPr lang="en-US" sz="2000" dirty="0">
                <a:latin typeface="Roboto"/>
              </a:rPr>
              <a:t>IN</a:t>
            </a:r>
          </a:p>
          <a:p>
            <a:pPr algn="l"/>
            <a:r>
              <a:rPr lang="en-US" sz="2000" dirty="0" smtClean="0">
                <a:latin typeface="Roboto"/>
              </a:rPr>
              <a:t>7. </a:t>
            </a:r>
            <a:r>
              <a:rPr lang="en-US" sz="2000" dirty="0">
                <a:latin typeface="Roboto"/>
              </a:rPr>
              <a:t>LIKE</a:t>
            </a:r>
          </a:p>
          <a:p>
            <a:pPr algn="l"/>
            <a:r>
              <a:rPr lang="en-US" sz="2000" dirty="0" smtClean="0">
                <a:latin typeface="Roboto"/>
              </a:rPr>
              <a:t>8. </a:t>
            </a:r>
            <a:r>
              <a:rPr lang="en-US" sz="2000" dirty="0">
                <a:latin typeface="Roboto"/>
              </a:rPr>
              <a:t>IS NULL</a:t>
            </a:r>
          </a:p>
          <a:p>
            <a:pPr algn="l"/>
            <a:r>
              <a:rPr lang="en-US" sz="2000" dirty="0" smtClean="0">
                <a:latin typeface="Roboto"/>
              </a:rPr>
              <a:t>9. HAVING</a:t>
            </a:r>
          </a:p>
          <a:p>
            <a:pPr algn="l"/>
            <a:r>
              <a:rPr lang="en-US" sz="2000" dirty="0" smtClean="0">
                <a:latin typeface="Roboto"/>
              </a:rPr>
              <a:t>10. </a:t>
            </a:r>
            <a:r>
              <a:rPr lang="en-US" sz="2000" dirty="0">
                <a:latin typeface="Roboto"/>
              </a:rPr>
              <a:t>GROUP BY</a:t>
            </a:r>
          </a:p>
          <a:p>
            <a:pPr algn="l"/>
            <a:r>
              <a:rPr lang="en-US" sz="2000" dirty="0" smtClean="0">
                <a:latin typeface="Roboto"/>
              </a:rPr>
              <a:t>11. UNION</a:t>
            </a:r>
          </a:p>
          <a:p>
            <a:pPr algn="l"/>
            <a:r>
              <a:rPr lang="en-US" sz="2000" dirty="0" smtClean="0">
                <a:latin typeface="Roboto"/>
              </a:rPr>
              <a:t>12. INTERSECT</a:t>
            </a:r>
            <a:endParaRPr lang="es-CO" sz="2000" dirty="0">
              <a:latin typeface="Roboto"/>
            </a:endParaRPr>
          </a:p>
        </p:txBody>
      </p:sp>
      <p:pic>
        <p:nvPicPr>
          <p:cNvPr id="4" name="Imagen 3" descr="Imagen que contiene aparato, persona, interior, hombre&#10;&#10;Descripción generada automáticamente">
            <a:extLst>
              <a:ext uri="{FF2B5EF4-FFF2-40B4-BE49-F238E27FC236}">
                <a16:creationId xmlns="" xmlns:a16="http://schemas.microsoft.com/office/drawing/2014/main" id="{FF3DDB35-D9D5-49BA-9672-F7A9B1C8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77" y="1517988"/>
            <a:ext cx="4334538" cy="43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7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84E9426A-A95C-4DBE-B8C5-1D86AB9C8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10667" y="3047999"/>
            <a:ext cx="6964491" cy="2698043"/>
          </a:xfrm>
        </p:spPr>
        <p:txBody>
          <a:bodyPr>
            <a:normAutofit/>
          </a:bodyPr>
          <a:lstStyle/>
          <a:p>
            <a:pPr algn="l"/>
            <a:r>
              <a:rPr lang="es-CO" sz="2000" b="1" dirty="0"/>
              <a:t>MIN: </a:t>
            </a:r>
            <a:r>
              <a:rPr lang="es-CO" sz="2000" dirty="0"/>
              <a:t>Devuelve el valor más pequeño de la columna seleccionada. </a:t>
            </a:r>
          </a:p>
          <a:p>
            <a:pPr algn="l"/>
            <a:r>
              <a:rPr lang="es-CO" sz="2000" b="1" dirty="0"/>
              <a:t>MAX: </a:t>
            </a:r>
            <a:r>
              <a:rPr lang="es-CO" sz="2000" dirty="0"/>
              <a:t>Devuelve el valor mas grande de la columna.</a:t>
            </a:r>
          </a:p>
          <a:p>
            <a:pPr algn="l"/>
            <a:endParaRPr lang="es-CO" sz="2000" dirty="0"/>
          </a:p>
          <a:p>
            <a:pPr algn="l"/>
            <a:r>
              <a:rPr lang="es-CO" sz="2000" dirty="0"/>
              <a:t>Sintaxis: </a:t>
            </a:r>
          </a:p>
          <a:p>
            <a:pPr algn="l"/>
            <a:r>
              <a:rPr lang="es-CO" sz="2000" dirty="0" smtClean="0"/>
              <a:t>SELECT </a:t>
            </a:r>
            <a:r>
              <a:rPr lang="es-CO" sz="2000" dirty="0"/>
              <a:t>MIN(nombre_columna)   FROM nombre_tabla;</a:t>
            </a:r>
          </a:p>
          <a:p>
            <a:pPr algn="l"/>
            <a:r>
              <a:rPr lang="es-CO" sz="2000" dirty="0" smtClean="0"/>
              <a:t>SELECT </a:t>
            </a:r>
            <a:r>
              <a:rPr lang="es-CO" sz="2000" dirty="0"/>
              <a:t>MAX(nombre_columna)FROM nombre_tabla;</a:t>
            </a:r>
          </a:p>
          <a:p>
            <a:endParaRPr lang="es-CO" dirty="0"/>
          </a:p>
        </p:txBody>
      </p:sp>
      <p:sp>
        <p:nvSpPr>
          <p:cNvPr id="4" name="Elipse 3">
            <a:extLst>
              <a:ext uri="{FF2B5EF4-FFF2-40B4-BE49-F238E27FC236}">
                <a16:creationId xmlns="" xmlns:a16="http://schemas.microsoft.com/office/drawing/2014/main" id="{2CD6E4A0-8C38-4EDD-A2D7-7D91BCF3D178}"/>
              </a:ext>
            </a:extLst>
          </p:cNvPr>
          <p:cNvSpPr/>
          <p:nvPr/>
        </p:nvSpPr>
        <p:spPr>
          <a:xfrm>
            <a:off x="4289232" y="4466051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AD58E4D4-2D89-448D-9C47-34DD3435F4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1645" y="2344271"/>
            <a:ext cx="4386926" cy="595766"/>
          </a:xfrm>
        </p:spPr>
        <p:txBody>
          <a:bodyPr/>
          <a:lstStyle/>
          <a:p>
            <a:r>
              <a:rPr lang="es-CO" sz="2800" dirty="0"/>
              <a:t>MIN() | MAX(): 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10365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3512" y="1612181"/>
            <a:ext cx="6948734" cy="554086"/>
          </a:xfrm>
        </p:spPr>
        <p:txBody>
          <a:bodyPr/>
          <a:lstStyle/>
          <a:p>
            <a:r>
              <a:rPr lang="es-ES" sz="2800" dirty="0"/>
              <a:t>COUNT(), AVG() y SUM():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BDCE2F04-6B1E-4473-BEF6-09D68231E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3207" y="2429301"/>
            <a:ext cx="7012926" cy="3248167"/>
          </a:xfrm>
        </p:spPr>
        <p:txBody>
          <a:bodyPr/>
          <a:lstStyle/>
          <a:p>
            <a:r>
              <a:rPr lang="es-CO" sz="2000" b="1" dirty="0"/>
              <a:t>COUNT: </a:t>
            </a:r>
            <a:r>
              <a:rPr lang="es-CO" sz="2000" dirty="0"/>
              <a:t>Función que devuelve el número de filas que coincide con un criterio específico</a:t>
            </a:r>
            <a:r>
              <a:rPr lang="es-CO" sz="2000" dirty="0" smtClean="0"/>
              <a:t>.</a:t>
            </a:r>
          </a:p>
          <a:p>
            <a:r>
              <a:rPr lang="es-CO" sz="2000" b="1" dirty="0" smtClean="0"/>
              <a:t/>
            </a:r>
            <a:br>
              <a:rPr lang="es-CO" sz="2000" b="1" dirty="0" smtClean="0"/>
            </a:br>
            <a:r>
              <a:rPr lang="es-CO" sz="2000" b="1" dirty="0" smtClean="0"/>
              <a:t>AVG</a:t>
            </a:r>
            <a:r>
              <a:rPr lang="es-CO" sz="2000" b="1" dirty="0"/>
              <a:t>: </a:t>
            </a:r>
            <a:r>
              <a:rPr lang="es-CO" sz="2000" dirty="0"/>
              <a:t>Función que devuelve el valor promedio de una columna numérica</a:t>
            </a:r>
            <a:r>
              <a:rPr lang="es-CO" sz="2000" dirty="0" smtClean="0"/>
              <a:t>.</a:t>
            </a:r>
          </a:p>
          <a:p>
            <a:r>
              <a:rPr lang="es-CO" sz="2000" b="1" dirty="0" smtClean="0"/>
              <a:t/>
            </a:r>
            <a:br>
              <a:rPr lang="es-CO" sz="2000" b="1" dirty="0" smtClean="0"/>
            </a:br>
            <a:r>
              <a:rPr lang="es-CO" sz="2000" b="1" dirty="0" smtClean="0"/>
              <a:t>SUMA</a:t>
            </a:r>
            <a:r>
              <a:rPr lang="es-CO" sz="2000" b="1" dirty="0"/>
              <a:t>: </a:t>
            </a:r>
            <a:r>
              <a:rPr lang="es-CO" sz="2000" dirty="0"/>
              <a:t>Función que encuentra la suma de los campos de una columna.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="" xmlns:a16="http://schemas.microsoft.com/office/drawing/2014/main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643512" y="2166267"/>
            <a:ext cx="56391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10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B03363B2-3EE1-4626-A862-EA09DE45E4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3962" y="1277665"/>
            <a:ext cx="6368287" cy="4031313"/>
          </a:xfrm>
        </p:spPr>
        <p:txBody>
          <a:bodyPr>
            <a:normAutofit/>
          </a:bodyPr>
          <a:lstStyle/>
          <a:p>
            <a:r>
              <a:rPr lang="es-CO" sz="2000" b="1" dirty="0" smtClean="0"/>
              <a:t>Sintaxis:</a:t>
            </a:r>
            <a:r>
              <a:rPr lang="es-CO" sz="2000" dirty="0" smtClean="0"/>
              <a:t/>
            </a:r>
            <a:br>
              <a:rPr lang="es-CO" sz="2000" dirty="0" smtClean="0"/>
            </a:br>
            <a:endParaRPr lang="es-CO" sz="2000" dirty="0" smtClean="0"/>
          </a:p>
          <a:p>
            <a:r>
              <a:rPr lang="es-CO" sz="2000" dirty="0" smtClean="0"/>
              <a:t>SELECT COUNT(</a:t>
            </a:r>
            <a:r>
              <a:rPr lang="es-CO" sz="2000" dirty="0" err="1" smtClean="0"/>
              <a:t>nombre_columna</a:t>
            </a:r>
            <a:r>
              <a:rPr lang="es-CO" sz="2000" dirty="0" smtClean="0"/>
              <a:t>)</a:t>
            </a:r>
          </a:p>
          <a:p>
            <a:r>
              <a:rPr lang="es-CO" sz="2000" dirty="0" smtClean="0"/>
              <a:t>FROM </a:t>
            </a:r>
            <a:r>
              <a:rPr lang="es-CO" sz="2000" dirty="0" err="1" smtClean="0"/>
              <a:t>nombre_tabla</a:t>
            </a:r>
            <a:r>
              <a:rPr lang="es-CO" sz="2000" dirty="0" smtClean="0"/>
              <a:t>;</a:t>
            </a:r>
          </a:p>
          <a:p>
            <a:endParaRPr lang="es-CO" sz="2000" dirty="0" smtClean="0"/>
          </a:p>
          <a:p>
            <a:r>
              <a:rPr lang="es-CO" sz="2000" dirty="0" smtClean="0"/>
              <a:t>SELECT AVG(</a:t>
            </a:r>
            <a:r>
              <a:rPr lang="es-CO" sz="2000" dirty="0" err="1" smtClean="0"/>
              <a:t>nombre_columna</a:t>
            </a:r>
            <a:r>
              <a:rPr lang="es-CO" sz="2000" dirty="0" smtClean="0"/>
              <a:t>)</a:t>
            </a:r>
          </a:p>
          <a:p>
            <a:r>
              <a:rPr lang="es-CO" sz="2000" dirty="0" smtClean="0"/>
              <a:t>FROM </a:t>
            </a:r>
            <a:r>
              <a:rPr lang="es-CO" sz="2000" dirty="0" err="1" smtClean="0"/>
              <a:t>nombre_tabla</a:t>
            </a:r>
            <a:r>
              <a:rPr lang="es-CO" sz="2000" dirty="0" smtClean="0"/>
              <a:t>;</a:t>
            </a:r>
          </a:p>
          <a:p>
            <a:r>
              <a:rPr lang="es-CO" sz="2000" dirty="0" smtClean="0"/>
              <a:t>				</a:t>
            </a:r>
          </a:p>
          <a:p>
            <a:r>
              <a:rPr lang="es-CO" sz="2000" dirty="0" smtClean="0"/>
              <a:t>SELECT SUM(</a:t>
            </a:r>
            <a:r>
              <a:rPr lang="es-CO" sz="2000" dirty="0" err="1" smtClean="0"/>
              <a:t>nombre_columna</a:t>
            </a:r>
            <a:r>
              <a:rPr lang="es-CO" sz="2000" dirty="0" smtClean="0"/>
              <a:t>)</a:t>
            </a:r>
          </a:p>
          <a:p>
            <a:r>
              <a:rPr lang="es-CO" sz="2000" dirty="0" smtClean="0"/>
              <a:t>FROM </a:t>
            </a:r>
            <a:r>
              <a:rPr lang="es-CO" sz="2000" dirty="0" err="1" smtClean="0"/>
              <a:t>nombre_tabla</a:t>
            </a:r>
            <a:r>
              <a:rPr lang="es-CO" sz="2000" dirty="0" smtClean="0"/>
              <a:t>;</a:t>
            </a:r>
          </a:p>
          <a:p>
            <a:endParaRPr lang="es-CO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="" xmlns:a16="http://schemas.microsoft.com/office/drawing/2014/main" id="{C1DF9880-6115-4AF8-80BF-6CBE48F9D4B4}"/>
              </a:ext>
            </a:extLst>
          </p:cNvPr>
          <p:cNvCxnSpPr>
            <a:cxnSpLocks/>
          </p:cNvCxnSpPr>
          <p:nvPr/>
        </p:nvCxnSpPr>
        <p:spPr>
          <a:xfrm>
            <a:off x="713961" y="1085258"/>
            <a:ext cx="55449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>
            <a:extLst>
              <a:ext uri="{FF2B5EF4-FFF2-40B4-BE49-F238E27FC236}">
                <a16:creationId xmlns="" xmlns:a16="http://schemas.microsoft.com/office/drawing/2014/main" id="{B03363B2-3EE1-4626-A862-EA09DE45E4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3490" y="1794800"/>
            <a:ext cx="4224409" cy="2831791"/>
          </a:xfrm>
        </p:spPr>
        <p:txBody>
          <a:bodyPr>
            <a:normAutofit/>
          </a:bodyPr>
          <a:lstStyle/>
          <a:p>
            <a:r>
              <a:rPr lang="es-CO" sz="1400" b="1" dirty="0">
                <a:solidFill>
                  <a:srgbClr val="FF0000"/>
                </a:solidFill>
              </a:rPr>
              <a:t>SELECT COUNT(*) FROM calificaciones WHERE </a:t>
            </a:r>
            <a:r>
              <a:rPr lang="es-CO" sz="1400" b="1" dirty="0" err="1">
                <a:solidFill>
                  <a:srgbClr val="FF0000"/>
                </a:solidFill>
              </a:rPr>
              <a:t>id_curso</a:t>
            </a:r>
            <a:r>
              <a:rPr lang="es-CO" sz="1400" b="1" dirty="0">
                <a:solidFill>
                  <a:srgbClr val="FF0000"/>
                </a:solidFill>
              </a:rPr>
              <a:t> = (SELECT curso.id FROM curso WHERE </a:t>
            </a:r>
            <a:r>
              <a:rPr lang="es-CO" sz="1400" b="1" dirty="0" err="1">
                <a:solidFill>
                  <a:srgbClr val="FF0000"/>
                </a:solidFill>
              </a:rPr>
              <a:t>curso.refencia</a:t>
            </a:r>
            <a:r>
              <a:rPr lang="es-CO" sz="1400" b="1" dirty="0">
                <a:solidFill>
                  <a:srgbClr val="FF0000"/>
                </a:solidFill>
              </a:rPr>
              <a:t> = 'CALCULO III 201</a:t>
            </a:r>
            <a:r>
              <a:rPr lang="es-CO" sz="1400" b="1" dirty="0" smtClean="0">
                <a:solidFill>
                  <a:srgbClr val="FF0000"/>
                </a:solidFill>
              </a:rPr>
              <a:t>').</a:t>
            </a:r>
            <a:r>
              <a:rPr lang="es-CO" sz="2000" dirty="0"/>
              <a:t/>
            </a:r>
            <a:br>
              <a:rPr lang="es-CO" sz="2000" dirty="0"/>
            </a:br>
            <a:endParaRPr lang="es-CO" sz="2000" dirty="0"/>
          </a:p>
          <a:p>
            <a:r>
              <a:rPr lang="es-CO" sz="2000" dirty="0"/>
              <a:t/>
            </a:r>
            <a:br>
              <a:rPr lang="es-CO" sz="2000" dirty="0"/>
            </a:br>
            <a:r>
              <a:rPr lang="es-CO" sz="2000" dirty="0" smtClean="0"/>
              <a:t/>
            </a:r>
            <a:br>
              <a:rPr lang="es-CO" sz="2000" dirty="0" smtClean="0"/>
            </a:br>
            <a:endParaRPr lang="es-CO" sz="2000" dirty="0" smtClean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335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3">
            <a:extLst>
              <a:ext uri="{FF2B5EF4-FFF2-40B4-BE49-F238E27FC236}">
                <a16:creationId xmlns="" xmlns:a16="http://schemas.microsoft.com/office/drawing/2014/main" id="{E545E604-4521-4248-B674-D02160FEB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8961" y="1618452"/>
            <a:ext cx="7111617" cy="554086"/>
          </a:xfrm>
        </p:spPr>
        <p:txBody>
          <a:bodyPr/>
          <a:lstStyle/>
          <a:p>
            <a:r>
              <a:rPr lang="es-CO" sz="3600" dirty="0"/>
              <a:t>AND, OR, NOT: </a:t>
            </a:r>
          </a:p>
          <a:p>
            <a:endParaRPr lang="es-CO" sz="3600" dirty="0"/>
          </a:p>
        </p:txBody>
      </p:sp>
      <p:sp>
        <p:nvSpPr>
          <p:cNvPr id="10" name="9 Rectángulo"/>
          <p:cNvSpPr/>
          <p:nvPr/>
        </p:nvSpPr>
        <p:spPr>
          <a:xfrm>
            <a:off x="655093" y="2570540"/>
            <a:ext cx="74954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>
                <a:latin typeface="Roboto"/>
                <a:cs typeface="Arial" panose="020B0604020202020204" pitchFamily="34" charset="0"/>
              </a:rPr>
              <a:t>Los operadores </a:t>
            </a:r>
            <a:r>
              <a:rPr lang="es-CO" sz="2000" b="1" dirty="0">
                <a:latin typeface="Roboto"/>
                <a:cs typeface="Arial" panose="020B0604020202020204" pitchFamily="34" charset="0"/>
              </a:rPr>
              <a:t>AND</a:t>
            </a:r>
            <a:r>
              <a:rPr lang="es-CO" sz="2000" dirty="0">
                <a:latin typeface="Roboto"/>
                <a:cs typeface="Arial" panose="020B0604020202020204" pitchFamily="34" charset="0"/>
              </a:rPr>
              <a:t> y </a:t>
            </a:r>
            <a:r>
              <a:rPr lang="es-CO" sz="2000" b="1" dirty="0">
                <a:latin typeface="Roboto"/>
                <a:cs typeface="Arial" panose="020B0604020202020204" pitchFamily="34" charset="0"/>
              </a:rPr>
              <a:t>OR</a:t>
            </a:r>
            <a:r>
              <a:rPr lang="es-CO" sz="2000" dirty="0">
                <a:latin typeface="Roboto"/>
                <a:cs typeface="Arial" panose="020B0604020202020204" pitchFamily="34" charset="0"/>
              </a:rPr>
              <a:t> se utilizan para filtrar registros en función de más de una condición:</a:t>
            </a:r>
          </a:p>
          <a:p>
            <a:endParaRPr lang="es-CO" sz="2000" dirty="0">
              <a:latin typeface="Roboto"/>
              <a:cs typeface="Arial" panose="020B0604020202020204" pitchFamily="34" charset="0"/>
            </a:endParaRPr>
          </a:p>
          <a:p>
            <a:r>
              <a:rPr lang="es-CO" sz="2000" dirty="0">
                <a:latin typeface="Roboto"/>
                <a:cs typeface="Arial" panose="020B0604020202020204" pitchFamily="34" charset="0"/>
              </a:rPr>
              <a:t>• El </a:t>
            </a:r>
            <a:r>
              <a:rPr lang="es-CO" sz="2000" b="1" dirty="0">
                <a:latin typeface="Roboto"/>
                <a:cs typeface="Arial" panose="020B0604020202020204" pitchFamily="34" charset="0"/>
              </a:rPr>
              <a:t>AND</a:t>
            </a:r>
            <a:r>
              <a:rPr lang="es-CO" sz="2000" dirty="0">
                <a:latin typeface="Roboto"/>
                <a:cs typeface="Arial" panose="020B0604020202020204" pitchFamily="34" charset="0"/>
              </a:rPr>
              <a:t> operador muestra un registro si todas las condiciones separadas por AND son VERDADERAS.</a:t>
            </a:r>
          </a:p>
          <a:p>
            <a:endParaRPr lang="es-CO" sz="2000" dirty="0">
              <a:latin typeface="Roboto"/>
              <a:cs typeface="Arial" panose="020B0604020202020204" pitchFamily="34" charset="0"/>
            </a:endParaRPr>
          </a:p>
          <a:p>
            <a:r>
              <a:rPr lang="es-CO" sz="2000" dirty="0">
                <a:latin typeface="Roboto"/>
                <a:cs typeface="Arial" panose="020B0604020202020204" pitchFamily="34" charset="0"/>
              </a:rPr>
              <a:t>• El </a:t>
            </a:r>
            <a:r>
              <a:rPr lang="es-CO" sz="2000" b="1" dirty="0">
                <a:latin typeface="Roboto"/>
                <a:cs typeface="Arial" panose="020B0604020202020204" pitchFamily="34" charset="0"/>
              </a:rPr>
              <a:t>OR</a:t>
            </a:r>
            <a:r>
              <a:rPr lang="es-CO" sz="2000" dirty="0">
                <a:latin typeface="Roboto"/>
                <a:cs typeface="Arial" panose="020B0604020202020204" pitchFamily="34" charset="0"/>
              </a:rPr>
              <a:t> operador muestra un registro si alguna de las condiciones separadas por OR es VERDADERA.</a:t>
            </a:r>
          </a:p>
          <a:p>
            <a:endParaRPr lang="es-CO" sz="2000" dirty="0">
              <a:latin typeface="Roboto"/>
              <a:cs typeface="Arial" panose="020B0604020202020204" pitchFamily="34" charset="0"/>
            </a:endParaRPr>
          </a:p>
          <a:p>
            <a:r>
              <a:rPr lang="es-CO" sz="2000" dirty="0">
                <a:latin typeface="Roboto"/>
                <a:cs typeface="Arial" panose="020B0604020202020204" pitchFamily="34" charset="0"/>
              </a:rPr>
              <a:t>•El </a:t>
            </a:r>
            <a:r>
              <a:rPr lang="es-CO" sz="2000" b="1" dirty="0">
                <a:latin typeface="Roboto"/>
                <a:cs typeface="Arial" panose="020B0604020202020204" pitchFamily="34" charset="0"/>
              </a:rPr>
              <a:t>NOT</a:t>
            </a:r>
            <a:r>
              <a:rPr lang="es-CO" sz="2000" dirty="0">
                <a:latin typeface="Roboto"/>
                <a:cs typeface="Arial" panose="020B0604020202020204" pitchFamily="34" charset="0"/>
              </a:rPr>
              <a:t> operador muestra un registro si la(s) condición(es) NO ES VERDADERA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1" name="Conector recto 6">
            <a:extLst>
              <a:ext uri="{FF2B5EF4-FFF2-40B4-BE49-F238E27FC236}">
                <a16:creationId xmlns="" xmlns:a16="http://schemas.microsoft.com/office/drawing/2014/main" id="{1233F5C0-AB87-4699-80FB-7DCF516CFE37}"/>
              </a:ext>
            </a:extLst>
          </p:cNvPr>
          <p:cNvCxnSpPr>
            <a:cxnSpLocks/>
          </p:cNvCxnSpPr>
          <p:nvPr/>
        </p:nvCxnSpPr>
        <p:spPr>
          <a:xfrm>
            <a:off x="1025142" y="2213482"/>
            <a:ext cx="3668505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58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E2852DA9-F3CE-4EC3-AEEC-E060111DFD58}"/>
              </a:ext>
            </a:extLst>
          </p:cNvPr>
          <p:cNvSpPr/>
          <p:nvPr/>
        </p:nvSpPr>
        <p:spPr>
          <a:xfrm>
            <a:off x="-8377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Marcador de texto 1">
            <a:extLst>
              <a:ext uri="{FF2B5EF4-FFF2-40B4-BE49-F238E27FC236}">
                <a16:creationId xmlns="" xmlns:a16="http://schemas.microsoft.com/office/drawing/2014/main" id="{CF8C8DD9-6424-4AB2-91F9-8761E7685067}"/>
              </a:ext>
            </a:extLst>
          </p:cNvPr>
          <p:cNvSpPr txBox="1">
            <a:spLocks/>
          </p:cNvSpPr>
          <p:nvPr/>
        </p:nvSpPr>
        <p:spPr>
          <a:xfrm>
            <a:off x="768245" y="1265518"/>
            <a:ext cx="10586692" cy="46576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/>
              </a:rPr>
              <a:t>Ejemplos: </a:t>
            </a:r>
          </a:p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SELECT * FROM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Clientes WHERE Pais=‘Alemania'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AND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Ciudad=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'Berlin';</a:t>
            </a:r>
          </a:p>
          <a:p>
            <a:endParaRPr lang="en-US" sz="2000" dirty="0">
              <a:solidFill>
                <a:schemeClr val="bg1"/>
              </a:solidFill>
              <a:latin typeface="Roboto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SELECT * FROM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Clientes WHERE Ciudad=‘Cartagena'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OR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Ciudad='Medellin';</a:t>
            </a:r>
            <a:endParaRPr lang="en-US" sz="2000" dirty="0">
              <a:solidFill>
                <a:schemeClr val="bg1"/>
              </a:solidFill>
              <a:latin typeface="Roboto"/>
            </a:endParaRPr>
          </a:p>
          <a:p>
            <a:endParaRPr lang="en-US" sz="2000" dirty="0">
              <a:solidFill>
                <a:schemeClr val="bg1"/>
              </a:solidFill>
              <a:latin typeface="Roboto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SELECT * FROM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Clientes WHERE 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NOT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Pais=‘Colombia';</a:t>
            </a:r>
            <a:endParaRPr lang="en-US" sz="2000" dirty="0">
              <a:solidFill>
                <a:schemeClr val="bg1"/>
              </a:solidFill>
              <a:latin typeface="Roboto"/>
            </a:endParaRPr>
          </a:p>
          <a:p>
            <a:endParaRPr lang="en-US" sz="2000" dirty="0">
              <a:solidFill>
                <a:schemeClr val="bg1"/>
              </a:solidFill>
              <a:latin typeface="Roboto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/>
              </a:rPr>
              <a:t>También se pueden combinar:</a:t>
            </a:r>
          </a:p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SELECT * FROM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Clientes 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WHERE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Pais=‘Colombia' 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AND (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Ciudad='Barranquilla' 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OR City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=‘Cartagena');</a:t>
            </a:r>
            <a:endParaRPr lang="en-US" sz="2000" dirty="0">
              <a:solidFill>
                <a:schemeClr val="bg1"/>
              </a:solidFill>
              <a:latin typeface="Roboto"/>
            </a:endParaRPr>
          </a:p>
          <a:p>
            <a:endParaRPr lang="en-US" sz="2000" dirty="0">
              <a:solidFill>
                <a:schemeClr val="bg1"/>
              </a:solidFill>
              <a:latin typeface="Roboto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"/>
              </a:rPr>
              <a:t>SELECT * FROM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Clientes 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WHERE NOT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Pais=‘Alemania' 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AND NOT </a:t>
            </a:r>
            <a:r>
              <a:rPr lang="en-US" sz="2000" dirty="0" smtClean="0">
                <a:solidFill>
                  <a:schemeClr val="bg1"/>
                </a:solidFill>
                <a:latin typeface="Roboto"/>
              </a:rPr>
              <a:t>Pais=</a:t>
            </a:r>
            <a:r>
              <a:rPr lang="en-US" sz="2000" dirty="0">
                <a:solidFill>
                  <a:schemeClr val="bg1"/>
                </a:solidFill>
                <a:latin typeface="Roboto"/>
              </a:rPr>
              <a:t>'USA';</a:t>
            </a:r>
          </a:p>
          <a:p>
            <a:pPr marL="0" indent="0">
              <a:buNone/>
            </a:pPr>
            <a:endParaRPr lang="es-CO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21" descr="Logotipo, nombre de la empresa&#10;&#10;Descripción generada automáticamente">
            <a:extLst>
              <a:ext uri="{FF2B5EF4-FFF2-40B4-BE49-F238E27FC236}">
                <a16:creationId xmlns="" xmlns:a16="http://schemas.microsoft.com/office/drawing/2014/main" id="{41B39570-0011-4113-B897-6745859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31" y="422080"/>
            <a:ext cx="3170041" cy="9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8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="" xmlns:a16="http://schemas.microsoft.com/office/drawing/2014/main" id="{8B8CD26B-392B-42DD-AB08-F226ADF53005}"/>
              </a:ext>
            </a:extLst>
          </p:cNvPr>
          <p:cNvSpPr/>
          <p:nvPr/>
        </p:nvSpPr>
        <p:spPr>
          <a:xfrm>
            <a:off x="1031488" y="1274820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347A1488-2018-4D82-BFB1-9C002D776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4183" y="920180"/>
            <a:ext cx="7706405" cy="595766"/>
          </a:xfrm>
        </p:spPr>
        <p:txBody>
          <a:bodyPr/>
          <a:lstStyle/>
          <a:p>
            <a:r>
              <a:rPr lang="es-CO" dirty="0"/>
              <a:t>CASE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739006" y="1869743"/>
            <a:ext cx="88380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Roboto"/>
              </a:rPr>
              <a:t>Esta </a:t>
            </a:r>
            <a:r>
              <a:rPr lang="es-CO" sz="2000" dirty="0" smtClean="0">
                <a:latin typeface="Roboto"/>
              </a:rPr>
              <a:t>función </a:t>
            </a:r>
            <a:r>
              <a:rPr lang="es-CO" sz="2000" dirty="0">
                <a:latin typeface="Roboto"/>
              </a:rPr>
              <a:t>pasa por las condiciones y devuelve un valor cuando se cumple la primera condición (como una declaración if-then-else). Si ninguna se cumple entonces devuelve un NULL.</a:t>
            </a:r>
          </a:p>
          <a:p>
            <a:endParaRPr lang="es-CO" sz="2000" dirty="0">
              <a:latin typeface="Roboto"/>
            </a:endParaRPr>
          </a:p>
          <a:p>
            <a:r>
              <a:rPr lang="es-CO" sz="2000" dirty="0">
                <a:latin typeface="Roboto"/>
              </a:rPr>
              <a:t>Ejemplos: </a:t>
            </a:r>
          </a:p>
          <a:p>
            <a:r>
              <a:rPr lang="es-CO" sz="2000" dirty="0">
                <a:latin typeface="Roboto"/>
              </a:rPr>
              <a:t>SELECT </a:t>
            </a:r>
            <a:r>
              <a:rPr lang="es-CO" sz="2000" dirty="0" smtClean="0">
                <a:latin typeface="Roboto"/>
              </a:rPr>
              <a:t>PedidoID, Cantidad,</a:t>
            </a:r>
            <a:endParaRPr lang="es-CO" sz="2000" dirty="0">
              <a:latin typeface="Roboto"/>
            </a:endParaRPr>
          </a:p>
          <a:p>
            <a:r>
              <a:rPr lang="es-CO" sz="2000" dirty="0">
                <a:latin typeface="Roboto"/>
              </a:rPr>
              <a:t>CASE</a:t>
            </a:r>
          </a:p>
          <a:p>
            <a:r>
              <a:rPr lang="es-CO" sz="2000" dirty="0">
                <a:latin typeface="Roboto"/>
              </a:rPr>
              <a:t>    WHEN </a:t>
            </a:r>
            <a:r>
              <a:rPr lang="es-CO" sz="2000" dirty="0" smtClean="0">
                <a:latin typeface="Roboto"/>
              </a:rPr>
              <a:t>Cantidad&gt; </a:t>
            </a:r>
            <a:r>
              <a:rPr lang="es-CO" sz="2000" dirty="0">
                <a:latin typeface="Roboto"/>
              </a:rPr>
              <a:t>30 THEN 'La cantidad es mayor que 30 '</a:t>
            </a:r>
          </a:p>
          <a:p>
            <a:r>
              <a:rPr lang="es-CO" sz="2000" dirty="0">
                <a:latin typeface="Roboto"/>
              </a:rPr>
              <a:t>    WHEN </a:t>
            </a:r>
            <a:r>
              <a:rPr lang="es-CO" sz="2000" dirty="0" smtClean="0">
                <a:latin typeface="Roboto"/>
              </a:rPr>
              <a:t>Cantidad </a:t>
            </a:r>
            <a:r>
              <a:rPr lang="es-CO" sz="2000" dirty="0">
                <a:latin typeface="Roboto"/>
              </a:rPr>
              <a:t>= 30 THEN 'La cantidad es 30 '</a:t>
            </a:r>
          </a:p>
          <a:p>
            <a:r>
              <a:rPr lang="es-CO" sz="2000" dirty="0">
                <a:latin typeface="Roboto"/>
              </a:rPr>
              <a:t>    ELSE 'La cantidad es inferior a 30 '</a:t>
            </a:r>
          </a:p>
          <a:p>
            <a:r>
              <a:rPr lang="es-CO" sz="2000" dirty="0">
                <a:latin typeface="Roboto"/>
              </a:rPr>
              <a:t>END AS </a:t>
            </a:r>
            <a:r>
              <a:rPr lang="es-CO" sz="2000" dirty="0" smtClean="0">
                <a:latin typeface="Roboto"/>
              </a:rPr>
              <a:t>CantidadText</a:t>
            </a:r>
            <a:endParaRPr lang="es-CO" sz="2000" dirty="0">
              <a:latin typeface="Roboto"/>
            </a:endParaRPr>
          </a:p>
          <a:p>
            <a:r>
              <a:rPr lang="es-CO" sz="2000" dirty="0" smtClean="0">
                <a:latin typeface="Roboto"/>
              </a:rPr>
              <a:t>FROM Pedidos;</a:t>
            </a:r>
            <a:endParaRPr lang="es-CO" sz="2000" dirty="0">
              <a:latin typeface="Roboto"/>
            </a:endParaRPr>
          </a:p>
        </p:txBody>
      </p:sp>
      <p:pic>
        <p:nvPicPr>
          <p:cNvPr id="5" name="Imagen 21" descr="Logotipo, nombre de la empresa&#10;&#10;Descripción generada automáticamente">
            <a:extLst>
              <a:ext uri="{FF2B5EF4-FFF2-40B4-BE49-F238E27FC236}">
                <a16:creationId xmlns="" xmlns:a16="http://schemas.microsoft.com/office/drawing/2014/main" id="{41B39570-0011-4113-B897-6745859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767" y="5624617"/>
            <a:ext cx="3170041" cy="9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1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48F7F356-CD28-4D64-8A86-E400483E0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texto 5">
            <a:extLst>
              <a:ext uri="{FF2B5EF4-FFF2-40B4-BE49-F238E27FC236}">
                <a16:creationId xmlns="" xmlns:a16="http://schemas.microsoft.com/office/drawing/2014/main" id="{E7160D46-C7B2-477A-B48C-31A89283BE10}"/>
              </a:ext>
            </a:extLst>
          </p:cNvPr>
          <p:cNvSpPr txBox="1">
            <a:spLocks/>
          </p:cNvSpPr>
          <p:nvPr/>
        </p:nvSpPr>
        <p:spPr>
          <a:xfrm>
            <a:off x="1708857" y="1666070"/>
            <a:ext cx="8622498" cy="4038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sz="2000" b="0" dirty="0">
              <a:latin typeface="Roboto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="" xmlns:a16="http://schemas.microsoft.com/office/drawing/2014/main" id="{A2CA484C-801D-4064-A951-C589C4439A8E}"/>
              </a:ext>
            </a:extLst>
          </p:cNvPr>
          <p:cNvSpPr/>
          <p:nvPr/>
        </p:nvSpPr>
        <p:spPr>
          <a:xfrm>
            <a:off x="382920" y="586854"/>
            <a:ext cx="1118333" cy="1079216"/>
          </a:xfrm>
          <a:prstGeom prst="ellipse">
            <a:avLst/>
          </a:prstGeom>
          <a:solidFill>
            <a:srgbClr val="8D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AF999163-A481-4F24-961F-BCD59D1D3C3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43137" y="410543"/>
            <a:ext cx="7705725" cy="59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4000" b="1" dirty="0">
                <a:solidFill>
                  <a:schemeClr val="bg1"/>
                </a:solidFill>
                <a:latin typeface="Roboto"/>
              </a:rPr>
              <a:t>BETWEEN &amp; IN</a:t>
            </a:r>
          </a:p>
          <a:p>
            <a:pPr marL="0" indent="0" algn="ctr">
              <a:buNone/>
            </a:pPr>
            <a:endParaRPr lang="es-CO" sz="4000" b="1" dirty="0">
              <a:solidFill>
                <a:schemeClr val="bg1"/>
              </a:solidFill>
              <a:latin typeface="Arial 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708856" y="1666070"/>
            <a:ext cx="92804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  <a:latin typeface="Roboto"/>
              </a:rPr>
              <a:t>BETWEEN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(Entre) operador selecciona valores dentro de un rango dado. Los valores pueden ser números, texto o fechas. El BETWEEN operador es inclusivo.</a:t>
            </a:r>
          </a:p>
          <a:p>
            <a:endParaRPr lang="es-CO" sz="2000" dirty="0">
              <a:solidFill>
                <a:schemeClr val="bg1"/>
              </a:solidFill>
              <a:latin typeface="Roboto"/>
            </a:endParaRP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Ejemplo: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SELECT * FROM </a:t>
            </a:r>
            <a:r>
              <a:rPr lang="es-CO" sz="2000" dirty="0" smtClean="0">
                <a:solidFill>
                  <a:schemeClr val="bg1"/>
                </a:solidFill>
                <a:latin typeface="Roboto"/>
              </a:rPr>
              <a:t>Productos 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WHERE </a:t>
            </a:r>
            <a:r>
              <a:rPr lang="es-CO" sz="2000" dirty="0" smtClean="0">
                <a:solidFill>
                  <a:schemeClr val="bg1"/>
                </a:solidFill>
                <a:latin typeface="Roboto"/>
              </a:rPr>
              <a:t>Precio 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BETWEEN 10 AND 20;</a:t>
            </a:r>
          </a:p>
          <a:p>
            <a:endParaRPr lang="es-CO" sz="2000" dirty="0">
              <a:solidFill>
                <a:schemeClr val="bg1"/>
              </a:solidFill>
              <a:latin typeface="Roboto"/>
            </a:endParaRP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El operador </a:t>
            </a:r>
            <a:r>
              <a:rPr lang="es-CO" sz="2000" b="1" dirty="0">
                <a:solidFill>
                  <a:schemeClr val="bg1"/>
                </a:solidFill>
                <a:latin typeface="Roboto"/>
              </a:rPr>
              <a:t>IN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 le permite especificar múltiples valores en una WHERE cláusula.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El IN operador es una forma abreviada de múltiples OR condiciones.</a:t>
            </a:r>
          </a:p>
          <a:p>
            <a:endParaRPr lang="es-CO" sz="2000" dirty="0">
              <a:solidFill>
                <a:schemeClr val="bg1"/>
              </a:solidFill>
              <a:latin typeface="Roboto"/>
            </a:endParaRP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Ejemplo: </a:t>
            </a:r>
          </a:p>
          <a:p>
            <a:r>
              <a:rPr lang="es-CO" sz="2000" dirty="0">
                <a:solidFill>
                  <a:schemeClr val="bg1"/>
                </a:solidFill>
                <a:latin typeface="Roboto"/>
              </a:rPr>
              <a:t>SELECT * FROM </a:t>
            </a:r>
            <a:r>
              <a:rPr lang="es-CO" sz="2000" dirty="0" smtClean="0">
                <a:solidFill>
                  <a:schemeClr val="bg1"/>
                </a:solidFill>
                <a:latin typeface="Roboto"/>
              </a:rPr>
              <a:t>Cliente WHERE Pais </a:t>
            </a:r>
            <a:r>
              <a:rPr lang="es-CO" sz="2000" dirty="0">
                <a:solidFill>
                  <a:schemeClr val="bg1"/>
                </a:solidFill>
                <a:latin typeface="Roboto"/>
              </a:rPr>
              <a:t>IN </a:t>
            </a:r>
            <a:r>
              <a:rPr lang="es-CO" sz="2000" dirty="0" smtClean="0">
                <a:solidFill>
                  <a:schemeClr val="bg1"/>
                </a:solidFill>
                <a:latin typeface="Roboto"/>
              </a:rPr>
              <a:t>(‘Alemania', 'Francia', 'USA');</a:t>
            </a:r>
            <a:endParaRPr lang="es-CO" sz="2000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7" name="Elipse 4">
            <a:extLst>
              <a:ext uri="{FF2B5EF4-FFF2-40B4-BE49-F238E27FC236}">
                <a16:creationId xmlns="" xmlns:a16="http://schemas.microsoft.com/office/drawing/2014/main" id="{A2CA484C-801D-4064-A951-C589C4439A8E}"/>
              </a:ext>
            </a:extLst>
          </p:cNvPr>
          <p:cNvSpPr/>
          <p:nvPr/>
        </p:nvSpPr>
        <p:spPr>
          <a:xfrm>
            <a:off x="10699846" y="5554639"/>
            <a:ext cx="1133657" cy="1009934"/>
          </a:xfrm>
          <a:prstGeom prst="ellipse">
            <a:avLst/>
          </a:prstGeom>
          <a:solidFill>
            <a:srgbClr val="8D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" name="Imagen 21" descr="Logotipo, nombre de la empresa&#10;&#10;Descripción generada automáticamente">
            <a:extLst>
              <a:ext uri="{FF2B5EF4-FFF2-40B4-BE49-F238E27FC236}">
                <a16:creationId xmlns="" xmlns:a16="http://schemas.microsoft.com/office/drawing/2014/main" id="{41B39570-0011-4113-B897-67458596E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31" y="422080"/>
            <a:ext cx="2347946" cy="7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77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HOUCAIR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9FC417"/>
      </a:accent1>
      <a:accent2>
        <a:srgbClr val="757070"/>
      </a:accent2>
      <a:accent3>
        <a:srgbClr val="A5A5A5"/>
      </a:accent3>
      <a:accent4>
        <a:srgbClr val="0071BC"/>
      </a:accent4>
      <a:accent5>
        <a:srgbClr val="FF1D25"/>
      </a:accent5>
      <a:accent6>
        <a:srgbClr val="0C0C0C"/>
      </a:accent6>
      <a:hlink>
        <a:srgbClr val="0563C1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>5.0</_Version>
    <Descripci_x00f3_n xmlns="65b6d108-5a75-4287-a1f8-8f6b492f6f59">Plantilla para realizar presentaciones.</Descripci_x00f3_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976473001DC045B345FC90FFAABA75" ma:contentTypeVersion="6" ma:contentTypeDescription="Crear nuevo documento." ma:contentTypeScope="" ma:versionID="d55527ccc288a0f13c1e11046e7c2ff4">
  <xsd:schema xmlns:xsd="http://www.w3.org/2001/XMLSchema" xmlns:xs="http://www.w3.org/2001/XMLSchema" xmlns:p="http://schemas.microsoft.com/office/2006/metadata/properties" xmlns:ns2="65b6d108-5a75-4287-a1f8-8f6b492f6f59" xmlns:ns3="http://schemas.microsoft.com/sharepoint/v3/fields" xmlns:ns4="58619188-a73f-4771-9ed4-c3951180e098" targetNamespace="http://schemas.microsoft.com/office/2006/metadata/properties" ma:root="true" ma:fieldsID="ca8c45ed770f5018e7ecde773ff980d8" ns2:_="" ns3:_="" ns4:_="">
    <xsd:import namespace="65b6d108-5a75-4287-a1f8-8f6b492f6f59"/>
    <xsd:import namespace="http://schemas.microsoft.com/sharepoint/v3/fields"/>
    <xsd:import namespace="58619188-a73f-4771-9ed4-c3951180e0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_Version" minOccurs="0"/>
                <xsd:element ref="ns2:Descripci_x00f3_n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b6d108-5a75-4287-a1f8-8f6b492f6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escripci_x00f3_n" ma:index="11" ma:displayName="Descripción" ma:format="Dropdown" ma:internalName="Descripci_x00f3_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0" nillable="true" ma:displayName="Versión" ma:internalName="_Vers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19188-a73f-4771-9ed4-c3951180e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99597E-37DE-4556-88E6-D66E477CD83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65b6d108-5a75-4287-a1f8-8f6b492f6f59"/>
    <ds:schemaRef ds:uri="58619188-a73f-4771-9ed4-c3951180e098"/>
    <ds:schemaRef ds:uri="http://www.w3.org/XML/1998/namespace"/>
    <ds:schemaRef ds:uri="http://schemas.microsoft.com/sharepoint/v3/field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2877111-05F7-4846-9691-D5F4BA4345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2E948B-6BAD-469E-8EA0-C31AD69A67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b6d108-5a75-4287-a1f8-8f6b492f6f59"/>
    <ds:schemaRef ds:uri="http://schemas.microsoft.com/sharepoint/v3/fields"/>
    <ds:schemaRef ds:uri="58619188-a73f-4771-9ed4-c3951180e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3954</TotalTime>
  <Words>797</Words>
  <Application>Microsoft Office PowerPoint</Application>
  <PresentationFormat>Personalizado</PresentationFormat>
  <Paragraphs>146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presentaciones</dc:title>
  <dc:creator>Jerónimo Gómez</dc:creator>
  <cp:lastModifiedBy>Javier Alberto Romero Oviedo</cp:lastModifiedBy>
  <cp:revision>20</cp:revision>
  <dcterms:created xsi:type="dcterms:W3CDTF">2021-11-16T19:24:00Z</dcterms:created>
  <dcterms:modified xsi:type="dcterms:W3CDTF">2022-06-03T12:05:24Z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0x0101008E976473001DC045B345FC90FFAABA75</vt:lpwstr>
  </property>
  <property fmtid="{D5CDD505-2E9C-101B-9397-08002B2CF9AE}" pid="3" name="_dlc_DocIdItemGuid">
    <vt:lpwstr>b46316f2-9bff-49ab-8e01-874ea85f8561</vt:lpwstr>
  </property>
</Properties>
</file>